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handoutMasterIdLst>
    <p:handoutMasterId r:id="rId25"/>
  </p:handoutMasterIdLst>
  <p:sldIdLst>
    <p:sldId id="305" r:id="rId5"/>
    <p:sldId id="296" r:id="rId6"/>
    <p:sldId id="306" r:id="rId7"/>
    <p:sldId id="259" r:id="rId8"/>
    <p:sldId id="311" r:id="rId9"/>
    <p:sldId id="318" r:id="rId10"/>
    <p:sldId id="312" r:id="rId11"/>
    <p:sldId id="307" r:id="rId12"/>
    <p:sldId id="319" r:id="rId13"/>
    <p:sldId id="317" r:id="rId14"/>
    <p:sldId id="320" r:id="rId15"/>
    <p:sldId id="321" r:id="rId16"/>
    <p:sldId id="322" r:id="rId17"/>
    <p:sldId id="323" r:id="rId18"/>
    <p:sldId id="324" r:id="rId19"/>
    <p:sldId id="325" r:id="rId20"/>
    <p:sldId id="326" r:id="rId21"/>
    <p:sldId id="327" r:id="rId22"/>
    <p:sldId id="31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 id="4" name="pinky nelson" initials="pn" lastIdx="1" clrIdx="3">
    <p:extLst>
      <p:ext uri="{19B8F6BF-5375-455C-9EA6-DF929625EA0E}">
        <p15:presenceInfo xmlns:p15="http://schemas.microsoft.com/office/powerpoint/2012/main" userId="dced41c08b931e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3" autoAdjust="0"/>
    <p:restoredTop sz="94879" autoAdjust="0"/>
  </p:normalViewPr>
  <p:slideViewPr>
    <p:cSldViewPr snapToGrid="0">
      <p:cViewPr varScale="1">
        <p:scale>
          <a:sx n="73" d="100"/>
          <a:sy n="73" d="100"/>
        </p:scale>
        <p:origin x="248" y="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12/13/2023</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270232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12428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0" y="0"/>
            <a:ext cx="8392026"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4" y="654912"/>
            <a:ext cx="5591432"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6"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1" y="4157464"/>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5" y="807312"/>
            <a:ext cx="5296930"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8" y="4814449"/>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7" y="1164252"/>
            <a:ext cx="818801"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199" y="196052"/>
            <a:ext cx="10515601"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14950" y="-64113"/>
            <a:ext cx="1562100" cy="4394200"/>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3"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13">
            <a:extLst>
              <a:ext uri="{FF2B5EF4-FFF2-40B4-BE49-F238E27FC236}">
                <a16:creationId xmlns:a16="http://schemas.microsoft.com/office/drawing/2014/main" id="{C6C79F3B-6B68-BA3C-6CBE-C26E339E450E}"/>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9D503431-982D-5D35-88BF-09474F76D65D}"/>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E158D7F8-0920-52BA-580D-07249122876C}"/>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9E6611EB-89A4-4C55-4032-4D0C418398DB}"/>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0"/>
            <a:ext cx="4873752"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2" y="1589693"/>
            <a:ext cx="970220" cy="22361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2" y="2322576"/>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2" y="2770632"/>
            <a:ext cx="5065776" cy="1554480"/>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2" y="4361688"/>
            <a:ext cx="5065776" cy="448056"/>
          </a:xfrm>
        </p:spPr>
        <p:txBody>
          <a:bodyPr anchor="b">
            <a:normAutofit/>
          </a:bodyPr>
          <a:lstStyle>
            <a:lvl1pPr marL="0" indent="0">
              <a:buFont typeface="Arial" panose="020B0604020202020204" pitchFamily="34" charse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2" y="4791456"/>
            <a:ext cx="5065776" cy="1408176"/>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3" y="2260473"/>
            <a:ext cx="1245309"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4"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79" y="319214"/>
            <a:ext cx="11208641"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5"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8" y="1631192"/>
            <a:ext cx="1207554"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2"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2" y="2629116"/>
            <a:ext cx="3200400" cy="3320861"/>
          </a:xfrm>
        </p:spPr>
        <p:txBody>
          <a:bodyPr>
            <a:normAutofit/>
          </a:bodyPr>
          <a:lstStyle>
            <a:lvl1pPr marL="228600" indent="-228600">
              <a:buClr>
                <a:srgbClr val="73292A"/>
              </a:buClr>
              <a:buFont typeface="Arial" panose="020B0604020202020204" pitchFamily="34" charset="0"/>
              <a:buChar char="•"/>
              <a:defRPr sz="1600"/>
            </a:lvl1pPr>
            <a:lvl2pPr marL="685800" indent="-228600">
              <a:buClr>
                <a:srgbClr val="73292A"/>
              </a:buClr>
              <a:buFont typeface="Arial" panose="020B0604020202020204" pitchFamily="34" charset="0"/>
              <a:buChar char="•"/>
              <a:defRPr sz="1400"/>
            </a:lvl2pPr>
            <a:lvl3pPr marL="1143000" indent="-228600">
              <a:buClr>
                <a:srgbClr val="73292A"/>
              </a:buClr>
              <a:buFont typeface="Arial" panose="020B0604020202020204" pitchFamily="34" charset="0"/>
              <a:buChar char="•"/>
              <a:defRPr sz="1200"/>
            </a:lvl3pPr>
            <a:lvl4pPr marL="1600200" indent="-228600">
              <a:buClr>
                <a:srgbClr val="73292A"/>
              </a:buClr>
              <a:buFont typeface="Arial" panose="020B0604020202020204" pitchFamily="34" charset="0"/>
              <a:buChar char="•"/>
              <a:defRPr sz="1100"/>
            </a:lvl4pPr>
            <a:lvl5pPr marL="2057400" indent="-228600">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48"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48"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0" y="2161563"/>
            <a:ext cx="3200400" cy="427797"/>
          </a:xfrm>
        </p:spPr>
        <p:txBody>
          <a:bodyPr anchor="b">
            <a:normAutofit/>
          </a:bodyPr>
          <a:lstStyle>
            <a:lvl1pPr marL="0" indent="0">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0" y="2629116"/>
            <a:ext cx="3200400" cy="3320861"/>
          </a:xfrm>
        </p:spPr>
        <p:txBody>
          <a:bodyPr>
            <a:normAutofit/>
          </a:bodyPr>
          <a:lstStyle>
            <a:lvl1pPr>
              <a:buClr>
                <a:srgbClr val="73292A"/>
              </a:buClr>
              <a:defRPr sz="1600"/>
            </a:lvl1pPr>
            <a:lvl2pPr>
              <a:buClr>
                <a:srgbClr val="73292A"/>
              </a:buClr>
              <a:defRPr sz="1400"/>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09"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49"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28" y="2162946"/>
            <a:ext cx="3794760"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55" y="2264499"/>
            <a:ext cx="3585549"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4"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2628461"/>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0" y="0"/>
            <a:ext cx="12191999"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19" y="319215"/>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2" y="1631192"/>
            <a:ext cx="1207554"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0" y="381000"/>
            <a:ext cx="11430000" cy="1325563"/>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3" y="1162701"/>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0" y="0"/>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group of flowers&#10;&#10;Description automatically generated with low confidence">
            <a:extLst>
              <a:ext uri="{FF2B5EF4-FFF2-40B4-BE49-F238E27FC236}">
                <a16:creationId xmlns:a16="http://schemas.microsoft.com/office/drawing/2014/main" id="{138EDBF7-FA56-2BF9-ECFA-6C39FEE8F88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959852" flipH="1">
            <a:off x="1760954" y="2048834"/>
            <a:ext cx="1230524" cy="2287327"/>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183880" y="978408"/>
            <a:ext cx="3749040" cy="1325880"/>
          </a:xfrm>
        </p:spPr>
        <p:txBody>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8183880" y="2194560"/>
            <a:ext cx="3749040" cy="4306824"/>
          </a:xfrm>
        </p:spPr>
        <p:txBody>
          <a:bodyPr>
            <a:normAutofit/>
          </a:bodyPr>
          <a:lstStyle>
            <a:lvl1pPr marL="0" indent="0">
              <a:lnSpc>
                <a:spcPct val="15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77235" y="2476883"/>
            <a:ext cx="749300" cy="2755900"/>
          </a:xfrm>
          <a:prstGeom prst="rect">
            <a:avLst/>
          </a:prstGeom>
        </p:spPr>
      </p:pic>
      <p:sp>
        <p:nvSpPr>
          <p:cNvPr id="11" name="Text Placeholder 33">
            <a:extLst>
              <a:ext uri="{FF2B5EF4-FFF2-40B4-BE49-F238E27FC236}">
                <a16:creationId xmlns:a16="http://schemas.microsoft.com/office/drawing/2014/main" id="{5BF6365E-74A9-6D7B-5F20-7C29F29017E5}"/>
              </a:ext>
            </a:extLst>
          </p:cNvPr>
          <p:cNvSpPr>
            <a:spLocks noGrp="1"/>
          </p:cNvSpPr>
          <p:nvPr>
            <p:ph type="body" sz="quarter" idx="13" hasCustomPrompt="1"/>
          </p:nvPr>
        </p:nvSpPr>
        <p:spPr>
          <a:xfrm>
            <a:off x="1225296" y="1426464"/>
            <a:ext cx="3922776"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dirty="0"/>
              <a:t>X</a:t>
            </a:r>
          </a:p>
        </p:txBody>
      </p:sp>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6" y="-756"/>
            <a:ext cx="9843449" cy="569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604189" y="-13446"/>
            <a:ext cx="8983623" cy="525779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52833" y="5110810"/>
            <a:ext cx="1207554"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28" y="1389888"/>
            <a:ext cx="8695944"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2223516" y="2651760"/>
            <a:ext cx="7744968" cy="2697480"/>
          </a:xfrm>
        </p:spPr>
        <p:txBody>
          <a:bodyPr>
            <a:normAutofit/>
          </a:bodyPr>
          <a:lstStyle>
            <a:lvl1pPr marL="0" indent="0" algn="ctr">
              <a:lnSpc>
                <a:spcPct val="100000"/>
              </a:lnSpc>
              <a:buNone/>
              <a:defRPr sz="2000">
                <a:latin typeface="Gill Sans Nova Light" panose="020F0302020204030204" pitchFamily="34" charset="0"/>
                <a:cs typeface="Gill Sans Nova Light" panose="020F0302020204030204" pitchFamily="34" charset="0"/>
              </a:defRPr>
            </a:lvl1pPr>
            <a:lvl2pPr algn="ctr">
              <a:lnSpc>
                <a:spcPct val="100000"/>
              </a:lnSpc>
              <a:defRPr sz="18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0">
                <a:latin typeface="Gill Sans Nova Light" panose="020F0302020204030204" pitchFamily="34" charset="0"/>
                <a:cs typeface="Gill Sans Nova Light" panose="020F0302020204030204" pitchFamily="34" charset="0"/>
              </a:defRPr>
            </a:lvl4pPr>
            <a:lvl5pPr algn="ctr">
              <a:defRPr sz="1400">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0" y="3377183"/>
            <a:ext cx="12192000" cy="23265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7322" y="3187511"/>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400022" y="287485"/>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3633264"/>
            <a:ext cx="11740896" cy="178975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7396" y="5090392"/>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362979" y="3252854"/>
            <a:ext cx="1206427" cy="621355"/>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userDrawn="1">
            <p:ph type="title"/>
          </p:nvPr>
        </p:nvSpPr>
        <p:spPr>
          <a:xfrm>
            <a:off x="1153668" y="3977640"/>
            <a:ext cx="9884664" cy="731520"/>
          </a:xfrm>
        </p:spPr>
        <p:txBody>
          <a:bodyPr anchor="b">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userDrawn="1">
            <p:ph type="body" idx="1"/>
          </p:nvPr>
        </p:nvSpPr>
        <p:spPr>
          <a:xfrm>
            <a:off x="1153668" y="4700016"/>
            <a:ext cx="9884664" cy="457200"/>
          </a:xfrm>
        </p:spPr>
        <p:txBody>
          <a:bodyPr anchor="ct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0"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0"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6"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3" y="-287017"/>
            <a:ext cx="1051334" cy="3866771"/>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2" y="4923380"/>
            <a:ext cx="1207554"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4" y="3964517"/>
            <a:ext cx="8705089" cy="457200"/>
          </a:xfrm>
        </p:spPr>
        <p:txBody>
          <a:bodyPr anchor="ctr"/>
          <a:lstStyle>
            <a:lvl1pPr marL="0" indent="0" algn="ctr">
              <a:buNone/>
              <a:defRPr sz="24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67" y="3189069"/>
            <a:ext cx="945473" cy="1936750"/>
          </a:xfrm>
        </p:spPr>
        <p:txBody>
          <a:bodyPr>
            <a:noAutofit/>
          </a:bodyPr>
          <a:lstStyle>
            <a:lvl1pPr marL="0" indent="0">
              <a:buNone/>
              <a:defRPr sz="14000" b="1">
                <a:solidFill>
                  <a:schemeClr val="tx2"/>
                </a:solidFill>
                <a:latin typeface="+mj-lt"/>
              </a:defRPr>
            </a:lvl1pPr>
          </a:lstStyle>
          <a:p>
            <a:pPr lvl="0"/>
            <a:r>
              <a:rPr lang="en-US" dirty="0"/>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4" y="2136567"/>
            <a:ext cx="941832" cy="1936750"/>
          </a:xfrm>
        </p:spPr>
        <p:txBody>
          <a:bodyPr>
            <a:noAutofit/>
          </a:bodyPr>
          <a:lstStyle>
            <a:lvl1pPr marL="0" indent="0">
              <a:buNone/>
              <a:defRPr sz="14000" b="1">
                <a:solidFill>
                  <a:schemeClr val="tx2"/>
                </a:solidFill>
                <a:latin typeface="+mj-lt"/>
              </a:defRPr>
            </a:lvl1pPr>
          </a:lstStyle>
          <a:p>
            <a:pPr lvl="0"/>
            <a:r>
              <a:rPr lang="en-US" dirty="0"/>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3"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3"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5"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0"/>
            <a:ext cx="2057400" cy="20589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7"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3" y="0"/>
            <a:ext cx="11105522"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79"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5" y="5738220"/>
            <a:ext cx="1207554"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4"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4"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2"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2"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2"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2"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4"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0"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0"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4"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0"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0"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3" y="1658061"/>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8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88" y="3145536"/>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3" y="3818492"/>
            <a:ext cx="1160392" cy="1161288"/>
          </a:xfrm>
        </p:spPr>
        <p:txBody>
          <a:bodyPr anchor="ctr">
            <a:normAutofit/>
          </a:bodyPr>
          <a:lstStyle>
            <a:lvl1pPr marL="0" indent="0" algn="ctr">
              <a:buNone/>
              <a:defRPr sz="1800"/>
            </a:lvl1pPr>
          </a:lstStyle>
          <a:p>
            <a:r>
              <a:rPr lang="en-US"/>
              <a:t>Click icon to add picture</a:t>
            </a:r>
            <a:endParaRPr lang="en-US" dirty="0"/>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8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88" y="5305967"/>
            <a:ext cx="2322576" cy="265176"/>
          </a:xfrm>
        </p:spPr>
        <p:txBody>
          <a:bodyPr anchor="ctr">
            <a:noAutofit/>
          </a:bodyPr>
          <a:lstStyle>
            <a:lvl1pPr marL="0" indent="0" algn="ctr">
              <a:lnSpc>
                <a:spcPct val="100000"/>
              </a:lnSpc>
              <a:spcBef>
                <a:spcPts val="0"/>
              </a:spcBef>
              <a:buNone/>
              <a:defRPr sz="1400" spc="20" baseline="0">
                <a:latin typeface="+mn-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AD4DF5-3AA4-926D-00B1-1C24F968F4AD}"/>
              </a:ext>
            </a:extLst>
          </p:cNvPr>
          <p:cNvSpPr>
            <a:spLocks noGrp="1"/>
          </p:cNvSpPr>
          <p:nvPr>
            <p:ph type="ftr" sz="quarter" idx="10"/>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CE3EC206-AFEC-E74D-0522-B0D47B2E7A6E}"/>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8" y="6356350"/>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rGo4oBY9_9U" TargetMode="External"/><Relationship Id="rId2" Type="http://schemas.openxmlformats.org/officeDocument/2006/relationships/hyperlink" Target="https://www.youtube.com/watch?v=8ext9G7xspg&amp;t=414s" TargetMode="External"/><Relationship Id="rId1" Type="http://schemas.openxmlformats.org/officeDocument/2006/relationships/slideLayout" Target="../slideLayouts/slideLayout6.xml"/><Relationship Id="rId5" Type="http://schemas.openxmlformats.org/officeDocument/2006/relationships/hyperlink" Target="https://www.w3schools.com/python/python_conditions.asp" TargetMode="External"/><Relationship Id="rId4" Type="http://schemas.openxmlformats.org/officeDocument/2006/relationships/hyperlink" Target="https://www.youtube.com/watch?v=AMhFET1ypp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p:txBody>
          <a:bodyPr/>
          <a:lstStyle/>
          <a:p>
            <a:r>
              <a:rPr lang="en-IN" sz="3600" b="1" i="0" dirty="0">
                <a:solidFill>
                  <a:schemeClr val="accent4">
                    <a:lumMod val="50000"/>
                  </a:schemeClr>
                </a:solidFill>
                <a:effectLst>
                  <a:outerShdw blurRad="38100" dist="38100" dir="2700000" algn="tl">
                    <a:srgbClr val="000000">
                      <a:alpha val="43137"/>
                    </a:srgbClr>
                  </a:outerShdw>
                </a:effectLst>
                <a:latin typeface="Sitka Subheading Semibold" pitchFamily="2" charset="0"/>
              </a:rPr>
              <a:t>Flower Guessing Game</a:t>
            </a:r>
            <a:endParaRPr lang="en-US" sz="3600" b="1" dirty="0">
              <a:solidFill>
                <a:schemeClr val="accent4">
                  <a:lumMod val="50000"/>
                </a:schemeClr>
              </a:solidFill>
              <a:effectLst>
                <a:outerShdw blurRad="38100" dist="38100" dir="2700000" algn="tl">
                  <a:srgbClr val="000000">
                    <a:alpha val="43137"/>
                  </a:srgbClr>
                </a:outerShdw>
              </a:effectLst>
              <a:latin typeface="Sitka Subheading Semibold" pitchFamily="2" charset="0"/>
            </a:endParaRP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796681" y="2537677"/>
            <a:ext cx="2999232" cy="438912"/>
          </a:xfrm>
        </p:spPr>
        <p:txBody>
          <a:bodyPr>
            <a:noAutofit/>
          </a:bodyPr>
          <a:lstStyle/>
          <a:p>
            <a:r>
              <a:rPr lang="en-US" sz="2800" b="1" dirty="0">
                <a:latin typeface="Centaur" panose="02030504050205020304" pitchFamily="18" charset="0"/>
              </a:rPr>
              <a:t>Pinky Nelson</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3BF5-37DC-559F-3506-348FD3070C4D}"/>
              </a:ext>
            </a:extLst>
          </p:cNvPr>
          <p:cNvSpPr>
            <a:spLocks noGrp="1"/>
          </p:cNvSpPr>
          <p:nvPr>
            <p:ph type="title"/>
          </p:nvPr>
        </p:nvSpPr>
        <p:spPr/>
        <p:txBody>
          <a:bodyPr/>
          <a:lstStyle/>
          <a:p>
            <a:r>
              <a:rPr lang="en-IN" b="1" u="none" strike="noStrike" dirty="0">
                <a:effectLst/>
                <a:latin typeface="+mj-lt"/>
                <a:ea typeface="Arial" panose="020B0604020202020204" pitchFamily="34" charset="0"/>
              </a:rPr>
              <a:t>List of what </a:t>
            </a:r>
            <a:r>
              <a:rPr lang="en-IN" b="1" dirty="0">
                <a:latin typeface="+mj-lt"/>
                <a:ea typeface="Arial" panose="020B0604020202020204" pitchFamily="34" charset="0"/>
              </a:rPr>
              <a:t>I </a:t>
            </a:r>
            <a:r>
              <a:rPr lang="en-IN" b="1" u="none" strike="noStrike" dirty="0">
                <a:effectLst/>
                <a:latin typeface="+mj-lt"/>
                <a:ea typeface="Arial" panose="020B0604020202020204" pitchFamily="34" charset="0"/>
              </a:rPr>
              <a:t>have learnt doing this project </a:t>
            </a:r>
            <a:br>
              <a:rPr lang="en-IN" sz="1800" u="none" strike="noStrike" dirty="0">
                <a:effectLst/>
                <a:latin typeface="Arial" panose="020B0604020202020204" pitchFamily="34" charset="0"/>
                <a:ea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A737648B-C647-7572-AF23-A784F670A665}"/>
              </a:ext>
            </a:extLst>
          </p:cNvPr>
          <p:cNvSpPr>
            <a:spLocks noGrp="1"/>
          </p:cNvSpPr>
          <p:nvPr>
            <p:ph idx="1"/>
          </p:nvPr>
        </p:nvSpPr>
        <p:spPr>
          <a:xfrm>
            <a:off x="609600" y="1367246"/>
            <a:ext cx="10972800" cy="4804954"/>
          </a:xfrm>
        </p:spPr>
        <p:txBody>
          <a:bodyPr>
            <a:normAutofit/>
          </a:bodyPr>
          <a:lstStyle/>
          <a:p>
            <a:pPr>
              <a:lnSpc>
                <a:spcPct val="115000"/>
              </a:lnSpc>
              <a:buFont typeface="Wingdings" panose="05000000000000000000" pitchFamily="2" charset="2"/>
              <a:buChar char="q"/>
            </a:pPr>
            <a:r>
              <a:rPr lang="en-IN" sz="2000" b="1" u="sng" dirty="0">
                <a:solidFill>
                  <a:srgbClr val="FF0000"/>
                </a:solidFill>
                <a:effectLst/>
                <a:latin typeface="Bell MT" panose="02020503060305020303" pitchFamily="18" charset="0"/>
                <a:ea typeface="Arial" panose="020B0604020202020204" pitchFamily="34" charset="0"/>
              </a:rPr>
              <a:t>Function Definition and Usage- </a:t>
            </a:r>
            <a:r>
              <a:rPr lang="en-IN" sz="2000" b="1" dirty="0">
                <a:effectLst/>
                <a:latin typeface="Bell MT" panose="02020503060305020303" pitchFamily="18" charset="0"/>
                <a:ea typeface="Arial" panose="020B0604020202020204" pitchFamily="34" charset="0"/>
              </a:rPr>
              <a:t>I learned how to define functions (`</a:t>
            </a:r>
            <a:r>
              <a:rPr lang="en-IN" sz="2000" b="1" dirty="0" err="1">
                <a:effectLst/>
                <a:latin typeface="Bell MT" panose="02020503060305020303" pitchFamily="18" charset="0"/>
                <a:ea typeface="Arial" panose="020B0604020202020204" pitchFamily="34" charset="0"/>
              </a:rPr>
              <a:t>togetwelcomemessage</a:t>
            </a:r>
            <a:r>
              <a:rPr lang="en-IN" sz="2000" b="1" dirty="0">
                <a:effectLst/>
                <a:latin typeface="Bell MT" panose="02020503060305020303" pitchFamily="18" charset="0"/>
                <a:ea typeface="Arial" panose="020B0604020202020204" pitchFamily="34" charset="0"/>
              </a:rPr>
              <a:t>`, `</a:t>
            </a:r>
            <a:r>
              <a:rPr lang="en-IN" sz="2000" b="1" dirty="0" err="1">
                <a:effectLst/>
                <a:latin typeface="Bell MT" panose="02020503060305020303" pitchFamily="18" charset="0"/>
                <a:ea typeface="Arial" panose="020B0604020202020204" pitchFamily="34" charset="0"/>
              </a:rPr>
              <a:t>togetuserchoice</a:t>
            </a:r>
            <a:r>
              <a:rPr lang="en-IN" sz="2000" b="1" dirty="0">
                <a:effectLst/>
                <a:latin typeface="Bell MT" panose="02020503060305020303" pitchFamily="18" charset="0"/>
                <a:ea typeface="Arial" panose="020B0604020202020204" pitchFamily="34" charset="0"/>
              </a:rPr>
              <a:t>`, `</a:t>
            </a:r>
            <a:r>
              <a:rPr lang="en-IN" sz="2000" b="1" dirty="0" err="1">
                <a:effectLst/>
                <a:latin typeface="Bell MT" panose="02020503060305020303" pitchFamily="18" charset="0"/>
                <a:ea typeface="Arial" panose="020B0604020202020204" pitchFamily="34" charset="0"/>
              </a:rPr>
              <a:t>togetcomputerchoice</a:t>
            </a:r>
            <a:r>
              <a:rPr lang="en-IN" sz="2000" b="1" dirty="0">
                <a:effectLst/>
                <a:latin typeface="Bell MT" panose="02020503060305020303" pitchFamily="18" charset="0"/>
                <a:ea typeface="Arial" panose="020B0604020202020204" pitchFamily="34" charset="0"/>
              </a:rPr>
              <a:t>`, `</a:t>
            </a:r>
            <a:r>
              <a:rPr lang="en-IN" sz="2000" b="1" dirty="0" err="1">
                <a:effectLst/>
                <a:latin typeface="Bell MT" panose="02020503060305020303" pitchFamily="18" charset="0"/>
                <a:ea typeface="Arial" panose="020B0604020202020204" pitchFamily="34" charset="0"/>
              </a:rPr>
              <a:t>togetdisplayresult</a:t>
            </a:r>
            <a:r>
              <a:rPr lang="en-IN" sz="2000" b="1" dirty="0">
                <a:effectLst/>
                <a:latin typeface="Bell MT" panose="02020503060305020303" pitchFamily="18" charset="0"/>
                <a:ea typeface="Arial" panose="020B0604020202020204" pitchFamily="34" charset="0"/>
              </a:rPr>
              <a:t>`, and `</a:t>
            </a:r>
            <a:r>
              <a:rPr lang="en-IN" sz="2000" b="1" dirty="0" err="1">
                <a:effectLst/>
                <a:latin typeface="Bell MT" panose="02020503060305020303" pitchFamily="18" charset="0"/>
                <a:ea typeface="Arial" panose="020B0604020202020204" pitchFamily="34" charset="0"/>
              </a:rPr>
              <a:t>flowerguessinggame</a:t>
            </a:r>
            <a:r>
              <a:rPr lang="en-IN" sz="2000" b="1" dirty="0">
                <a:effectLst/>
                <a:latin typeface="Bell MT" panose="02020503060305020303" pitchFamily="18" charset="0"/>
                <a:ea typeface="Arial" panose="020B0604020202020204" pitchFamily="34" charset="0"/>
              </a:rPr>
              <a:t>`).Understanding the purpose of breaking down the code into functions for modularity and reusability.</a:t>
            </a:r>
          </a:p>
          <a:p>
            <a:pPr>
              <a:lnSpc>
                <a:spcPct val="115000"/>
              </a:lnSpc>
              <a:buFont typeface="Wingdings" panose="05000000000000000000" pitchFamily="2" charset="2"/>
              <a:buChar char="q"/>
            </a:pPr>
            <a:r>
              <a:rPr lang="en-IN" sz="2000" b="1" dirty="0">
                <a:effectLst/>
                <a:latin typeface="Bell MT" panose="02020503060305020303" pitchFamily="18" charset="0"/>
                <a:ea typeface="Arial" panose="020B0604020202020204" pitchFamily="34" charset="0"/>
              </a:rPr>
              <a:t> </a:t>
            </a:r>
            <a:r>
              <a:rPr lang="en-IN" sz="2000" b="1" u="sng" dirty="0">
                <a:solidFill>
                  <a:srgbClr val="FF0000"/>
                </a:solidFill>
                <a:effectLst/>
                <a:latin typeface="Bell MT" panose="02020503060305020303" pitchFamily="18" charset="0"/>
                <a:ea typeface="Arial" panose="020B0604020202020204" pitchFamily="34" charset="0"/>
              </a:rPr>
              <a:t>User Input Handling and Validation-</a:t>
            </a:r>
            <a:r>
              <a:rPr lang="en-IN" sz="2000" b="1" dirty="0">
                <a:effectLst/>
                <a:latin typeface="Bell MT" panose="02020503060305020303" pitchFamily="18" charset="0"/>
                <a:ea typeface="Arial" panose="020B0604020202020204" pitchFamily="34" charset="0"/>
              </a:rPr>
              <a:t> I learned how to take user input (`input` function) and validate it to ensure it meets certain criteria (checking if the user's choice is in the list of available flowers).</a:t>
            </a:r>
          </a:p>
          <a:p>
            <a:pPr>
              <a:lnSpc>
                <a:spcPct val="115000"/>
              </a:lnSpc>
              <a:buFont typeface="Wingdings" panose="05000000000000000000" pitchFamily="2" charset="2"/>
              <a:buChar char="q"/>
            </a:pPr>
            <a:r>
              <a:rPr lang="en-IN" sz="2000" b="1" u="sng" dirty="0">
                <a:solidFill>
                  <a:srgbClr val="FF0000"/>
                </a:solidFill>
                <a:effectLst/>
                <a:latin typeface="Bell MT" panose="02020503060305020303" pitchFamily="18" charset="0"/>
                <a:ea typeface="Arial" panose="020B0604020202020204" pitchFamily="34" charset="0"/>
              </a:rPr>
              <a:t>Randomization-</a:t>
            </a:r>
            <a:r>
              <a:rPr lang="en-IN" sz="2000" b="1" dirty="0">
                <a:effectLst/>
                <a:latin typeface="Bell MT" panose="02020503060305020303" pitchFamily="18" charset="0"/>
                <a:ea typeface="Arial" panose="020B0604020202020204" pitchFamily="34" charset="0"/>
              </a:rPr>
              <a:t>I used the `</a:t>
            </a:r>
            <a:r>
              <a:rPr lang="en-IN" sz="2000" b="1" dirty="0" err="1">
                <a:effectLst/>
                <a:latin typeface="Bell MT" panose="02020503060305020303" pitchFamily="18" charset="0"/>
                <a:ea typeface="Arial" panose="020B0604020202020204" pitchFamily="34" charset="0"/>
              </a:rPr>
              <a:t>random.choice</a:t>
            </a:r>
            <a:r>
              <a:rPr lang="en-IN" sz="2000" b="1" dirty="0">
                <a:effectLst/>
                <a:latin typeface="Bell MT" panose="02020503060305020303" pitchFamily="18" charset="0"/>
                <a:ea typeface="Arial" panose="020B0604020202020204" pitchFamily="34" charset="0"/>
              </a:rPr>
              <a:t>` function to simulate the computer's choice randomly from the list of flowers.</a:t>
            </a:r>
          </a:p>
          <a:p>
            <a:pPr>
              <a:lnSpc>
                <a:spcPct val="115000"/>
              </a:lnSpc>
              <a:buFont typeface="Wingdings" panose="05000000000000000000" pitchFamily="2" charset="2"/>
              <a:buChar char="q"/>
            </a:pPr>
            <a:r>
              <a:rPr lang="en-IN" sz="2000" b="1" u="sng" dirty="0">
                <a:solidFill>
                  <a:srgbClr val="FF0000"/>
                </a:solidFill>
                <a:effectLst/>
                <a:latin typeface="Bell MT" panose="02020503060305020303" pitchFamily="18" charset="0"/>
                <a:ea typeface="Arial" panose="020B0604020202020204" pitchFamily="34" charset="0"/>
              </a:rPr>
              <a:t>Looping and Iteration-</a:t>
            </a:r>
            <a:r>
              <a:rPr lang="en-IN" sz="2000" b="1" dirty="0">
                <a:solidFill>
                  <a:schemeClr val="tx1">
                    <a:lumMod val="95000"/>
                    <a:lumOff val="5000"/>
                  </a:schemeClr>
                </a:solidFill>
                <a:effectLst/>
                <a:latin typeface="Bell MT" panose="02020503060305020303" pitchFamily="18" charset="0"/>
                <a:ea typeface="Arial" panose="020B0604020202020204" pitchFamily="34" charset="0"/>
              </a:rPr>
              <a:t>I </a:t>
            </a:r>
            <a:r>
              <a:rPr lang="en-IN" sz="2000" b="1" dirty="0">
                <a:effectLst/>
                <a:latin typeface="Bell MT" panose="02020503060305020303" pitchFamily="18" charset="0"/>
                <a:ea typeface="Arial" panose="020B0604020202020204" pitchFamily="34" charset="0"/>
              </a:rPr>
              <a:t>used a  `for` loop to manage the game flow and iterate a specific number of times (maximum attempts ).</a:t>
            </a:r>
            <a:r>
              <a:rPr lang="en-IN" sz="2000" b="1" dirty="0">
                <a:latin typeface="Bell MT" panose="02020503060305020303" pitchFamily="18" charset="0"/>
                <a:ea typeface="Arial" panose="020B0604020202020204" pitchFamily="34" charset="0"/>
              </a:rPr>
              <a:t>I </a:t>
            </a:r>
            <a:r>
              <a:rPr lang="en-IN" sz="2000" b="1" dirty="0">
                <a:effectLst/>
                <a:latin typeface="Bell MT" panose="02020503060305020303" pitchFamily="18" charset="0"/>
                <a:ea typeface="Arial" panose="020B0604020202020204" pitchFamily="34" charset="0"/>
              </a:rPr>
              <a:t>used a `while True` loop for continuous user input until a valid choice is provided</a:t>
            </a:r>
            <a:r>
              <a:rPr lang="en-IN" sz="1800" dirty="0">
                <a:effectLst/>
                <a:latin typeface="Bell MT" panose="02020503060305020303" pitchFamily="18" charset="0"/>
                <a:ea typeface="Arial" panose="020B0604020202020204" pitchFamily="34" charset="0"/>
              </a:rPr>
              <a:t>.</a:t>
            </a:r>
          </a:p>
        </p:txBody>
      </p:sp>
      <p:sp>
        <p:nvSpPr>
          <p:cNvPr id="4" name="Footer Placeholder 3">
            <a:extLst>
              <a:ext uri="{FF2B5EF4-FFF2-40B4-BE49-F238E27FC236}">
                <a16:creationId xmlns:a16="http://schemas.microsoft.com/office/drawing/2014/main" id="{1D7EF687-2DD7-A714-2CD8-C2FD7A7E99C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6F95D0D-ECD5-8A1E-6ED9-DFBB4B6CB0E7}"/>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294548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57EA-7EA9-C315-F16A-C16CEFBE1633}"/>
              </a:ext>
            </a:extLst>
          </p:cNvPr>
          <p:cNvSpPr>
            <a:spLocks noGrp="1"/>
          </p:cNvSpPr>
          <p:nvPr>
            <p:ph type="title"/>
          </p:nvPr>
        </p:nvSpPr>
        <p:spPr/>
        <p:txBody>
          <a:bodyPr/>
          <a:lstStyle/>
          <a:p>
            <a:r>
              <a:rPr lang="en-IN" b="1" u="none" strike="noStrike" dirty="0">
                <a:effectLst/>
                <a:latin typeface="+mj-lt"/>
                <a:ea typeface="Arial" panose="020B0604020202020204" pitchFamily="34" charset="0"/>
              </a:rPr>
              <a:t>List of what </a:t>
            </a:r>
            <a:r>
              <a:rPr lang="en-IN" b="1" dirty="0">
                <a:latin typeface="+mj-lt"/>
                <a:ea typeface="Arial" panose="020B0604020202020204" pitchFamily="34" charset="0"/>
              </a:rPr>
              <a:t>I </a:t>
            </a:r>
            <a:r>
              <a:rPr lang="en-IN" b="1" u="none" strike="noStrike" dirty="0">
                <a:effectLst/>
                <a:latin typeface="+mj-lt"/>
                <a:ea typeface="Arial" panose="020B0604020202020204" pitchFamily="34" charset="0"/>
              </a:rPr>
              <a:t>have learnt doing this project</a:t>
            </a:r>
            <a:endParaRPr lang="en-IN" dirty="0"/>
          </a:p>
        </p:txBody>
      </p:sp>
      <p:sp>
        <p:nvSpPr>
          <p:cNvPr id="3" name="Content Placeholder 2">
            <a:extLst>
              <a:ext uri="{FF2B5EF4-FFF2-40B4-BE49-F238E27FC236}">
                <a16:creationId xmlns:a16="http://schemas.microsoft.com/office/drawing/2014/main" id="{03CAA78A-9D21-E941-3DE1-13907DE3355F}"/>
              </a:ext>
            </a:extLst>
          </p:cNvPr>
          <p:cNvSpPr>
            <a:spLocks noGrp="1"/>
          </p:cNvSpPr>
          <p:nvPr>
            <p:ph idx="1"/>
          </p:nvPr>
        </p:nvSpPr>
        <p:spPr/>
        <p:txBody>
          <a:bodyPr>
            <a:normAutofit fontScale="85000" lnSpcReduction="10000"/>
          </a:bodyPr>
          <a:lstStyle/>
          <a:p>
            <a:pPr>
              <a:lnSpc>
                <a:spcPct val="115000"/>
              </a:lnSpc>
              <a:buFont typeface="Wingdings" panose="05000000000000000000" pitchFamily="2" charset="2"/>
              <a:buChar char="q"/>
            </a:pPr>
            <a:r>
              <a:rPr lang="en-IN" sz="2000" b="1" u="sng" dirty="0">
                <a:solidFill>
                  <a:srgbClr val="FF0000"/>
                </a:solidFill>
                <a:effectLst/>
                <a:latin typeface="Bell MT" panose="02020503060305020303" pitchFamily="18" charset="0"/>
                <a:ea typeface="Arial" panose="020B0604020202020204" pitchFamily="34" charset="0"/>
              </a:rPr>
              <a:t>String Manipulation- </a:t>
            </a:r>
            <a:r>
              <a:rPr lang="en-IN" sz="2000" b="1" dirty="0">
                <a:effectLst/>
                <a:latin typeface="Bell MT" panose="02020503060305020303" pitchFamily="18" charset="0"/>
                <a:ea typeface="Arial" panose="020B0604020202020204" pitchFamily="34" charset="0"/>
              </a:rPr>
              <a:t>I utilized string manipulation methods, such as converting user input to lowercase (`lower()` method).</a:t>
            </a:r>
          </a:p>
          <a:p>
            <a:pPr>
              <a:lnSpc>
                <a:spcPct val="115000"/>
              </a:lnSpc>
              <a:buFont typeface="Wingdings" panose="05000000000000000000" pitchFamily="2" charset="2"/>
              <a:buChar char="q"/>
            </a:pPr>
            <a:r>
              <a:rPr lang="en-IN" sz="2000" b="1" u="sng" dirty="0">
                <a:solidFill>
                  <a:srgbClr val="FF0000"/>
                </a:solidFill>
                <a:effectLst/>
                <a:latin typeface="Bell MT" panose="02020503060305020303" pitchFamily="18" charset="0"/>
                <a:ea typeface="Arial" panose="020B0604020202020204" pitchFamily="34" charset="0"/>
              </a:rPr>
              <a:t>Control Flow with If Statements- </a:t>
            </a:r>
            <a:r>
              <a:rPr lang="en-IN" sz="2000" b="1" dirty="0">
                <a:effectLst/>
                <a:latin typeface="Bell MT" panose="02020503060305020303" pitchFamily="18" charset="0"/>
                <a:ea typeface="Arial" panose="020B0604020202020204" pitchFamily="34" charset="0"/>
              </a:rPr>
              <a:t>I  implemented if statements to check conditions (if the user's choice matches the computer's choice) and control the flow of the program accordingly.</a:t>
            </a:r>
          </a:p>
          <a:p>
            <a:pPr>
              <a:buFont typeface="Wingdings" panose="05000000000000000000" pitchFamily="2" charset="2"/>
              <a:buChar char="q"/>
            </a:pPr>
            <a:r>
              <a:rPr lang="en-US" sz="2000" b="1" u="sng" dirty="0">
                <a:solidFill>
                  <a:srgbClr val="FF0000"/>
                </a:solidFill>
                <a:latin typeface="Bell MT" panose="02020503060305020303" pitchFamily="18" charset="0"/>
              </a:rPr>
              <a:t>Error Handling- </a:t>
            </a:r>
            <a:r>
              <a:rPr lang="en-US" sz="2000" b="1" u="sng" dirty="0">
                <a:latin typeface="Bell MT" panose="02020503060305020303" pitchFamily="18" charset="0"/>
              </a:rPr>
              <a:t>A</a:t>
            </a:r>
            <a:r>
              <a:rPr lang="en-US" sz="2000" b="1" dirty="0">
                <a:latin typeface="Bell MT" panose="02020503060305020303" pitchFamily="18" charset="0"/>
              </a:rPr>
              <a:t>pplying fundamental error-handling strategies to handle unforeseen problems or inputs.</a:t>
            </a:r>
          </a:p>
          <a:p>
            <a:pPr>
              <a:buFont typeface="Wingdings" panose="05000000000000000000" pitchFamily="2" charset="2"/>
              <a:buChar char="q"/>
            </a:pPr>
            <a:r>
              <a:rPr lang="en-US" sz="2000" b="1" u="sng" dirty="0">
                <a:solidFill>
                  <a:srgbClr val="FF0000"/>
                </a:solidFill>
                <a:latin typeface="Bell MT" panose="02020503060305020303" pitchFamily="18" charset="0"/>
              </a:rPr>
              <a:t>Comments and Documentation- </a:t>
            </a:r>
            <a:r>
              <a:rPr lang="en-US" sz="2000" b="1" u="sng" dirty="0">
                <a:latin typeface="Bell MT" panose="02020503060305020303" pitchFamily="18" charset="0"/>
              </a:rPr>
              <a:t>C</a:t>
            </a:r>
            <a:r>
              <a:rPr lang="en-US" sz="2000" b="1" dirty="0">
                <a:latin typeface="Bell MT" panose="02020503060305020303" pitchFamily="18" charset="0"/>
              </a:rPr>
              <a:t>reating documentation and comments to describe the code's functionality and goal.</a:t>
            </a:r>
          </a:p>
          <a:p>
            <a:pPr>
              <a:buFont typeface="Wingdings" panose="05000000000000000000" pitchFamily="2" charset="2"/>
              <a:buChar char="q"/>
            </a:pPr>
            <a:r>
              <a:rPr lang="en-US" sz="2000" b="1" u="sng" dirty="0">
                <a:solidFill>
                  <a:srgbClr val="FF0000"/>
                </a:solidFill>
                <a:latin typeface="Bell MT" panose="02020503060305020303" pitchFamily="18" charset="0"/>
              </a:rPr>
              <a:t>Organization of the Project-</a:t>
            </a:r>
            <a:r>
              <a:rPr lang="en-US" sz="2000" b="1" dirty="0">
                <a:latin typeface="Bell MT" panose="02020503060305020303" pitchFamily="18" charset="0"/>
              </a:rPr>
              <a:t>Arranging the project's files and folders in a systematic manner. Separating the various concerns in the code in a clear manner.</a:t>
            </a:r>
          </a:p>
          <a:p>
            <a:pPr>
              <a:lnSpc>
                <a:spcPct val="115000"/>
              </a:lnSpc>
              <a:buFont typeface="Wingdings" panose="05000000000000000000" pitchFamily="2" charset="2"/>
              <a:buChar char="q"/>
            </a:pPr>
            <a:r>
              <a:rPr lang="en-US" sz="2000" b="1" u="sng" dirty="0">
                <a:solidFill>
                  <a:srgbClr val="FF0000"/>
                </a:solidFill>
                <a:latin typeface="Bell MT" panose="02020503060305020303" pitchFamily="18" charset="0"/>
              </a:rPr>
              <a:t>Project Presentation-</a:t>
            </a:r>
            <a:r>
              <a:rPr lang="en-US" sz="2000" b="1" dirty="0">
                <a:latin typeface="Bell MT" panose="02020503060305020303" pitchFamily="18" charset="0"/>
              </a:rPr>
              <a:t>Creating slides, breaking down code snippets, and demonstrating a live demo.</a:t>
            </a:r>
          </a:p>
          <a:p>
            <a:pPr>
              <a:lnSpc>
                <a:spcPct val="115000"/>
              </a:lnSpc>
              <a:buFont typeface="Wingdings" panose="05000000000000000000" pitchFamily="2" charset="2"/>
              <a:buChar char="q"/>
            </a:pPr>
            <a:r>
              <a:rPr lang="en-IN" sz="2100" b="1" u="sng" dirty="0">
                <a:solidFill>
                  <a:srgbClr val="FF0000"/>
                </a:solidFill>
                <a:effectLst/>
                <a:latin typeface="Bell MT" panose="02020503060305020303" pitchFamily="18" charset="0"/>
                <a:ea typeface="Arial" panose="020B0604020202020204" pitchFamily="34" charset="0"/>
              </a:rPr>
              <a:t>Variable Naming-</a:t>
            </a:r>
            <a:r>
              <a:rPr lang="en-IN" sz="2100" b="1" dirty="0">
                <a:effectLst/>
                <a:latin typeface="Bell MT" panose="02020503060305020303" pitchFamily="18" charset="0"/>
                <a:ea typeface="Arial" panose="020B0604020202020204" pitchFamily="34" charset="0"/>
              </a:rPr>
              <a:t> I practiced good variable naming conventions, choosing descriptive names like `</a:t>
            </a:r>
            <a:r>
              <a:rPr lang="en-IN" sz="2100" b="1" dirty="0" err="1">
                <a:effectLst/>
                <a:latin typeface="Bell MT" panose="02020503060305020303" pitchFamily="18" charset="0"/>
                <a:ea typeface="Arial" panose="020B0604020202020204" pitchFamily="34" charset="0"/>
              </a:rPr>
              <a:t>userchoice</a:t>
            </a:r>
            <a:r>
              <a:rPr lang="en-IN" sz="2100" b="1" dirty="0">
                <a:effectLst/>
                <a:latin typeface="Bell MT" panose="02020503060305020303" pitchFamily="18" charset="0"/>
                <a:ea typeface="Arial" panose="020B0604020202020204" pitchFamily="34" charset="0"/>
              </a:rPr>
              <a:t>`, `</a:t>
            </a:r>
            <a:r>
              <a:rPr lang="en-IN" sz="2100" b="1" dirty="0" err="1">
                <a:effectLst/>
                <a:latin typeface="Bell MT" panose="02020503060305020303" pitchFamily="18" charset="0"/>
                <a:ea typeface="Arial" panose="020B0604020202020204" pitchFamily="34" charset="0"/>
              </a:rPr>
              <a:t>computerchoice</a:t>
            </a:r>
            <a:r>
              <a:rPr lang="en-IN" sz="2100" b="1" dirty="0">
                <a:effectLst/>
                <a:latin typeface="Bell MT" panose="02020503060305020303" pitchFamily="18" charset="0"/>
                <a:ea typeface="Arial" panose="020B0604020202020204" pitchFamily="34" charset="0"/>
              </a:rPr>
              <a:t>`, and `</a:t>
            </a:r>
            <a:r>
              <a:rPr lang="en-IN" sz="2100" b="1" dirty="0" err="1">
                <a:effectLst/>
                <a:latin typeface="Bell MT" panose="02020503060305020303" pitchFamily="18" charset="0"/>
                <a:ea typeface="Arial" panose="020B0604020202020204" pitchFamily="34" charset="0"/>
              </a:rPr>
              <a:t>maxattempts</a:t>
            </a:r>
            <a:r>
              <a:rPr lang="en-IN" sz="2100" b="1" dirty="0">
                <a:effectLst/>
                <a:latin typeface="Bell MT" panose="02020503060305020303" pitchFamily="18" charset="0"/>
                <a:ea typeface="Arial" panose="020B0604020202020204" pitchFamily="34" charset="0"/>
              </a:rPr>
              <a:t>` to enhance code readability.</a:t>
            </a:r>
          </a:p>
          <a:p>
            <a:pPr>
              <a:lnSpc>
                <a:spcPct val="115000"/>
              </a:lnSpc>
              <a:buFont typeface="Wingdings" panose="05000000000000000000" pitchFamily="2" charset="2"/>
              <a:buChar char="q"/>
            </a:pPr>
            <a:r>
              <a:rPr lang="en-IN" sz="2100" b="1" dirty="0">
                <a:effectLst/>
                <a:latin typeface="Bell MT" panose="02020503060305020303" pitchFamily="18" charset="0"/>
                <a:ea typeface="Arial" panose="020B0604020202020204" pitchFamily="34" charset="0"/>
              </a:rPr>
              <a:t> </a:t>
            </a:r>
            <a:r>
              <a:rPr lang="en-IN" sz="2100" b="1" u="sng" dirty="0">
                <a:solidFill>
                  <a:srgbClr val="FF0000"/>
                </a:solidFill>
                <a:effectLst/>
                <a:latin typeface="Bell MT" panose="02020503060305020303" pitchFamily="18" charset="0"/>
                <a:ea typeface="Arial" panose="020B0604020202020204" pitchFamily="34" charset="0"/>
              </a:rPr>
              <a:t>Project Structure- </a:t>
            </a:r>
            <a:r>
              <a:rPr lang="en-IN" sz="2100" b="1" dirty="0">
                <a:effectLst/>
                <a:latin typeface="Bell MT" panose="02020503060305020303" pitchFamily="18" charset="0"/>
                <a:ea typeface="Arial" panose="020B0604020202020204" pitchFamily="34" charset="0"/>
              </a:rPr>
              <a:t>You learned how to structure a simple project with multiple functions and a main game loop.</a:t>
            </a:r>
            <a:endParaRPr lang="en-IN" sz="2100" b="1" dirty="0">
              <a:latin typeface="Bell MT" panose="02020503060305020303" pitchFamily="18" charset="0"/>
            </a:endParaRPr>
          </a:p>
          <a:p>
            <a:pPr>
              <a:lnSpc>
                <a:spcPct val="115000"/>
              </a:lnSpc>
            </a:pPr>
            <a:endParaRPr lang="en-IN" sz="2000" dirty="0">
              <a:effectLst/>
              <a:latin typeface="Arial" panose="020B0604020202020204" pitchFamily="34" charset="0"/>
              <a:ea typeface="Arial" panose="020B0604020202020204" pitchFamily="34" charset="0"/>
            </a:endParaRPr>
          </a:p>
          <a:p>
            <a:pPr>
              <a:lnSpc>
                <a:spcPct val="115000"/>
              </a:lnSpc>
            </a:pPr>
            <a:endParaRPr lang="en-IN" sz="1800" dirty="0">
              <a:effectLst/>
              <a:latin typeface="Arial" panose="020B0604020202020204" pitchFamily="34" charset="0"/>
              <a:ea typeface="Arial" panose="020B0604020202020204" pitchFamily="34" charset="0"/>
            </a:endParaRPr>
          </a:p>
        </p:txBody>
      </p:sp>
      <p:sp>
        <p:nvSpPr>
          <p:cNvPr id="4" name="Footer Placeholder 3">
            <a:extLst>
              <a:ext uri="{FF2B5EF4-FFF2-40B4-BE49-F238E27FC236}">
                <a16:creationId xmlns:a16="http://schemas.microsoft.com/office/drawing/2014/main" id="{AF7205F7-1348-36DB-A63D-801612CE084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77061F7-5C3F-5C40-BF7B-A4DA1FDB7E69}"/>
              </a:ext>
            </a:extLst>
          </p:cNvPr>
          <p:cNvSpPr>
            <a:spLocks noGrp="1"/>
          </p:cNvSpPr>
          <p:nvPr>
            <p:ph type="sldNum" sz="quarter" idx="11"/>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1643996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9753DA-C92A-CC27-BEE9-DF16D0859261}"/>
              </a:ext>
            </a:extLst>
          </p:cNvPr>
          <p:cNvSpPr>
            <a:spLocks noGrp="1"/>
          </p:cNvSpPr>
          <p:nvPr>
            <p:ph type="title"/>
          </p:nvPr>
        </p:nvSpPr>
        <p:spPr/>
        <p:txBody>
          <a:bodyPr>
            <a:noAutofit/>
          </a:bodyPr>
          <a:lstStyle/>
          <a:p>
            <a:r>
              <a:rPr lang="en-IN" sz="4800" b="1" dirty="0" err="1"/>
              <a:t>ScreenRecording</a:t>
            </a:r>
            <a:r>
              <a:rPr lang="en-IN" sz="4800" b="1" dirty="0"/>
              <a:t> </a:t>
            </a:r>
          </a:p>
        </p:txBody>
      </p:sp>
      <p:sp>
        <p:nvSpPr>
          <p:cNvPr id="4" name="Footer Placeholder 3">
            <a:extLst>
              <a:ext uri="{FF2B5EF4-FFF2-40B4-BE49-F238E27FC236}">
                <a16:creationId xmlns:a16="http://schemas.microsoft.com/office/drawing/2014/main" id="{69979219-63B8-908A-0362-0FC3D61D9E67}"/>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C51B100-4459-6203-9FF8-774634A2AE7E}"/>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12</a:t>
            </a:fld>
            <a:endParaRPr lang="en-US" dirty="0"/>
          </a:p>
        </p:txBody>
      </p:sp>
      <p:sp>
        <p:nvSpPr>
          <p:cNvPr id="9" name="Text Placeholder 8">
            <a:extLst>
              <a:ext uri="{FF2B5EF4-FFF2-40B4-BE49-F238E27FC236}">
                <a16:creationId xmlns:a16="http://schemas.microsoft.com/office/drawing/2014/main" id="{A3991BF0-E814-BB5C-B790-C43782B9D557}"/>
              </a:ext>
            </a:extLst>
          </p:cNvPr>
          <p:cNvSpPr>
            <a:spLocks noGrp="1"/>
          </p:cNvSpPr>
          <p:nvPr>
            <p:ph type="body" idx="1"/>
          </p:nvPr>
        </p:nvSpPr>
        <p:spPr/>
        <p:txBody>
          <a:bodyPr/>
          <a:lstStyle/>
          <a:p>
            <a:r>
              <a:rPr lang="en-IN" dirty="0"/>
              <a:t>   </a:t>
            </a:r>
            <a:r>
              <a:rPr lang="en-IN" b="1" dirty="0">
                <a:solidFill>
                  <a:schemeClr val="tx1"/>
                </a:solidFill>
                <a:latin typeface="Bell MT" panose="02020503060305020303" pitchFamily="18" charset="0"/>
              </a:rPr>
              <a:t>that</a:t>
            </a:r>
            <a:r>
              <a:rPr lang="en-IN" dirty="0"/>
              <a:t> </a:t>
            </a:r>
            <a:r>
              <a:rPr lang="en-IN" b="1" dirty="0">
                <a:solidFill>
                  <a:schemeClr val="tx1"/>
                </a:solidFill>
                <a:latin typeface="Bell MT" panose="02020503060305020303" pitchFamily="18" charset="0"/>
              </a:rPr>
              <a:t>showing my project ran in an Interface </a:t>
            </a:r>
          </a:p>
        </p:txBody>
      </p:sp>
    </p:spTree>
    <p:extLst>
      <p:ext uri="{BB962C8B-B14F-4D97-AF65-F5344CB8AC3E}">
        <p14:creationId xmlns:p14="http://schemas.microsoft.com/office/powerpoint/2010/main" val="3008134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1023964124">
            <a:hlinkClick r:id="" action="ppaction://media"/>
            <a:extLst>
              <a:ext uri="{FF2B5EF4-FFF2-40B4-BE49-F238E27FC236}">
                <a16:creationId xmlns:a16="http://schemas.microsoft.com/office/drawing/2014/main" id="{C1CB0838-386A-2397-5774-FBB22BF3D2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7348" y="209007"/>
            <a:ext cx="11077303" cy="5860868"/>
          </a:xfrm>
          <a:prstGeom prst="rect">
            <a:avLst/>
          </a:prstGeom>
          <a:ln w="127000" cap="flat">
            <a:solidFill>
              <a:srgbClr val="D9D9D9"/>
            </a:solidFill>
            <a:miter lim="800000"/>
          </a:ln>
          <a:effectLst>
            <a:outerShdw blurRad="190500" dist="25400" dir="5400000" sx="104000" sy="104000" kx="100000" ky="100000" algn="t" rotWithShape="0">
              <a:srgbClr val="000000">
                <a:alpha val="18000"/>
              </a:srgbClr>
            </a:outerShdw>
          </a:effectLst>
          <a:scene3d>
            <a:camera prst="orthographicFront"/>
            <a:lightRig rig="threePt" dir="t"/>
          </a:scene3d>
          <a:sp3d contourW="25400">
            <a:contourClr>
              <a:srgbClr val="FFFFFF"/>
            </a:contourClr>
          </a:sp3d>
        </p:spPr>
      </p:pic>
    </p:spTree>
    <p:extLst>
      <p:ext uri="{BB962C8B-B14F-4D97-AF65-F5344CB8AC3E}">
        <p14:creationId xmlns:p14="http://schemas.microsoft.com/office/powerpoint/2010/main" val="14547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69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6195-4C59-1392-39F6-FF365B88A7A2}"/>
              </a:ext>
            </a:extLst>
          </p:cNvPr>
          <p:cNvSpPr>
            <a:spLocks noGrp="1"/>
          </p:cNvSpPr>
          <p:nvPr>
            <p:ph type="title"/>
          </p:nvPr>
        </p:nvSpPr>
        <p:spPr/>
        <p:txBody>
          <a:bodyPr>
            <a:noAutofit/>
          </a:bodyPr>
          <a:lstStyle/>
          <a:p>
            <a:r>
              <a:rPr lang="en-IN" sz="4800" b="1" dirty="0"/>
              <a:t>Screenshots </a:t>
            </a:r>
          </a:p>
        </p:txBody>
      </p:sp>
      <p:sp>
        <p:nvSpPr>
          <p:cNvPr id="3" name="Text Placeholder 2">
            <a:extLst>
              <a:ext uri="{FF2B5EF4-FFF2-40B4-BE49-F238E27FC236}">
                <a16:creationId xmlns:a16="http://schemas.microsoft.com/office/drawing/2014/main" id="{2C699466-7C5D-74F2-1B34-CB4D3353AE06}"/>
              </a:ext>
            </a:extLst>
          </p:cNvPr>
          <p:cNvSpPr>
            <a:spLocks noGrp="1"/>
          </p:cNvSpPr>
          <p:nvPr>
            <p:ph type="body" idx="1"/>
          </p:nvPr>
        </p:nvSpPr>
        <p:spPr/>
        <p:txBody>
          <a:bodyPr>
            <a:normAutofit/>
          </a:bodyPr>
          <a:lstStyle/>
          <a:p>
            <a:r>
              <a:rPr lang="en-IN" sz="2000" b="1" dirty="0">
                <a:solidFill>
                  <a:schemeClr val="tx1"/>
                </a:solidFill>
                <a:latin typeface="Bell MT" panose="02020503060305020303" pitchFamily="18" charset="0"/>
              </a:rPr>
              <a:t>Code blocks used with comments</a:t>
            </a:r>
          </a:p>
        </p:txBody>
      </p:sp>
    </p:spTree>
    <p:extLst>
      <p:ext uri="{BB962C8B-B14F-4D97-AF65-F5344CB8AC3E}">
        <p14:creationId xmlns:p14="http://schemas.microsoft.com/office/powerpoint/2010/main" val="157115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37D1535-6AB9-DC7C-179F-55FBA5C81C3B}"/>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24D9DC16-5510-A858-D177-E4CB9D9E2EC3}"/>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5" name="Picture 4">
            <a:extLst>
              <a:ext uri="{FF2B5EF4-FFF2-40B4-BE49-F238E27FC236}">
                <a16:creationId xmlns:a16="http://schemas.microsoft.com/office/drawing/2014/main" id="{036A93A4-D30F-DB6C-56A1-A95E75BB9F82}"/>
              </a:ext>
            </a:extLst>
          </p:cNvPr>
          <p:cNvPicPr>
            <a:picLocks noChangeAspect="1"/>
          </p:cNvPicPr>
          <p:nvPr/>
        </p:nvPicPr>
        <p:blipFill>
          <a:blip r:embed="rId2"/>
          <a:stretch>
            <a:fillRect/>
          </a:stretch>
        </p:blipFill>
        <p:spPr>
          <a:xfrm>
            <a:off x="496388" y="644525"/>
            <a:ext cx="11129555" cy="5568950"/>
          </a:xfrm>
          <a:prstGeom prst="rect">
            <a:avLst/>
          </a:prstGeom>
        </p:spPr>
      </p:pic>
    </p:spTree>
    <p:extLst>
      <p:ext uri="{BB962C8B-B14F-4D97-AF65-F5344CB8AC3E}">
        <p14:creationId xmlns:p14="http://schemas.microsoft.com/office/powerpoint/2010/main" val="881717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91EA91C-B244-CCA8-15F2-8BCB6FF52BB5}"/>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7AACE7CB-72B9-4C4D-DBD1-FBB5A01CA2BC}"/>
              </a:ext>
            </a:extLst>
          </p:cNvPr>
          <p:cNvSpPr>
            <a:spLocks noGrp="1"/>
          </p:cNvSpPr>
          <p:nvPr>
            <p:ph type="sldNum" sz="quarter" idx="12"/>
          </p:nvPr>
        </p:nvSpPr>
        <p:spPr/>
        <p:txBody>
          <a:bodyPr/>
          <a:lstStyle/>
          <a:p>
            <a:fld id="{294A09A9-5501-47C1-A89A-A340965A2BE2}" type="slidenum">
              <a:rPr lang="en-US" smtClean="0"/>
              <a:t>16</a:t>
            </a:fld>
            <a:endParaRPr lang="en-US" dirty="0"/>
          </a:p>
        </p:txBody>
      </p:sp>
      <p:pic>
        <p:nvPicPr>
          <p:cNvPr id="5" name="Picture 4">
            <a:extLst>
              <a:ext uri="{FF2B5EF4-FFF2-40B4-BE49-F238E27FC236}">
                <a16:creationId xmlns:a16="http://schemas.microsoft.com/office/drawing/2014/main" id="{90256F1D-F9CC-82D9-FF7A-24FE0B8A46F4}"/>
              </a:ext>
            </a:extLst>
          </p:cNvPr>
          <p:cNvPicPr>
            <a:picLocks noChangeAspect="1"/>
          </p:cNvPicPr>
          <p:nvPr/>
        </p:nvPicPr>
        <p:blipFill>
          <a:blip r:embed="rId2"/>
          <a:stretch>
            <a:fillRect/>
          </a:stretch>
        </p:blipFill>
        <p:spPr>
          <a:xfrm>
            <a:off x="452847" y="825366"/>
            <a:ext cx="11277600" cy="5207268"/>
          </a:xfrm>
          <a:prstGeom prst="rect">
            <a:avLst/>
          </a:prstGeom>
        </p:spPr>
      </p:pic>
    </p:spTree>
    <p:extLst>
      <p:ext uri="{BB962C8B-B14F-4D97-AF65-F5344CB8AC3E}">
        <p14:creationId xmlns:p14="http://schemas.microsoft.com/office/powerpoint/2010/main" val="260195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EE5A8C-F73D-F1CE-AAF6-E157472FB31D}"/>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8EB48D34-551C-E567-E181-0EE76DD4C02D}"/>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5" name="Picture 4">
            <a:extLst>
              <a:ext uri="{FF2B5EF4-FFF2-40B4-BE49-F238E27FC236}">
                <a16:creationId xmlns:a16="http://schemas.microsoft.com/office/drawing/2014/main" id="{2E09230E-F426-5077-550C-1B09FBD301BD}"/>
              </a:ext>
            </a:extLst>
          </p:cNvPr>
          <p:cNvPicPr>
            <a:picLocks noChangeAspect="1"/>
          </p:cNvPicPr>
          <p:nvPr/>
        </p:nvPicPr>
        <p:blipFill>
          <a:blip r:embed="rId2"/>
          <a:stretch>
            <a:fillRect/>
          </a:stretch>
        </p:blipFill>
        <p:spPr>
          <a:xfrm>
            <a:off x="901336" y="333739"/>
            <a:ext cx="10389327" cy="6147272"/>
          </a:xfrm>
          <a:prstGeom prst="rect">
            <a:avLst/>
          </a:prstGeom>
        </p:spPr>
      </p:pic>
    </p:spTree>
    <p:extLst>
      <p:ext uri="{BB962C8B-B14F-4D97-AF65-F5344CB8AC3E}">
        <p14:creationId xmlns:p14="http://schemas.microsoft.com/office/powerpoint/2010/main" val="381515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C855180-517D-606F-E4A7-EE295CD6D5DE}"/>
              </a:ext>
            </a:extLst>
          </p:cNvPr>
          <p:cNvSpPr>
            <a:spLocks noGrp="1"/>
          </p:cNvSpPr>
          <p:nvPr>
            <p:ph type="ftr" sz="quarter" idx="11"/>
          </p:nvPr>
        </p:nvSpPr>
        <p:spPr/>
        <p:txBody>
          <a:bodyPr/>
          <a:lstStyle/>
          <a:p>
            <a:r>
              <a:rPr lang="en-US"/>
              <a:t>Presentation title</a:t>
            </a:r>
            <a:endParaRPr lang="en-US" dirty="0"/>
          </a:p>
        </p:txBody>
      </p:sp>
      <p:sp>
        <p:nvSpPr>
          <p:cNvPr id="3" name="Slide Number Placeholder 2">
            <a:extLst>
              <a:ext uri="{FF2B5EF4-FFF2-40B4-BE49-F238E27FC236}">
                <a16:creationId xmlns:a16="http://schemas.microsoft.com/office/drawing/2014/main" id="{BE7CBAFE-34AF-3723-9E56-6088CB228CD9}"/>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5" name="Picture 4">
            <a:extLst>
              <a:ext uri="{FF2B5EF4-FFF2-40B4-BE49-F238E27FC236}">
                <a16:creationId xmlns:a16="http://schemas.microsoft.com/office/drawing/2014/main" id="{D2ACB06B-D1E1-7C58-0DC4-4BAE1531A3B1}"/>
              </a:ext>
            </a:extLst>
          </p:cNvPr>
          <p:cNvPicPr>
            <a:picLocks noChangeAspect="1"/>
          </p:cNvPicPr>
          <p:nvPr/>
        </p:nvPicPr>
        <p:blipFill>
          <a:blip r:embed="rId2"/>
          <a:stretch>
            <a:fillRect/>
          </a:stretch>
        </p:blipFill>
        <p:spPr>
          <a:xfrm>
            <a:off x="722810" y="1132114"/>
            <a:ext cx="10624459" cy="4798423"/>
          </a:xfrm>
          <a:prstGeom prst="rect">
            <a:avLst/>
          </a:prstGeom>
        </p:spPr>
      </p:pic>
    </p:spTree>
    <p:extLst>
      <p:ext uri="{BB962C8B-B14F-4D97-AF65-F5344CB8AC3E}">
        <p14:creationId xmlns:p14="http://schemas.microsoft.com/office/powerpoint/2010/main" val="1858140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B5DC-8C2B-5750-6E12-9A35C0FFBA00}"/>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AAF5CF3F-E5EF-5769-3F83-24ADB4412BBF}"/>
              </a:ext>
            </a:extLst>
          </p:cNvPr>
          <p:cNvSpPr>
            <a:spLocks noGrp="1"/>
          </p:cNvSpPr>
          <p:nvPr>
            <p:ph idx="1"/>
          </p:nvPr>
        </p:nvSpPr>
        <p:spPr/>
        <p:txBody>
          <a:bodyPr/>
          <a:lstStyle/>
          <a:p>
            <a:r>
              <a:rPr lang="en-US" dirty="0"/>
              <a:t>PINKY NESLON </a:t>
            </a:r>
          </a:p>
          <a:p>
            <a:r>
              <a:rPr lang="en-US" dirty="0"/>
              <a:t>PN70516N@pace.edu</a:t>
            </a:r>
          </a:p>
        </p:txBody>
      </p:sp>
    </p:spTree>
    <p:extLst>
      <p:ext uri="{BB962C8B-B14F-4D97-AF65-F5344CB8AC3E}">
        <p14:creationId xmlns:p14="http://schemas.microsoft.com/office/powerpoint/2010/main" val="279025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p:txBody>
          <a:bodyPr>
            <a:normAutofit/>
          </a:bodyPr>
          <a:lstStyle/>
          <a:p>
            <a:r>
              <a:rPr lang="en-US" dirty="0">
                <a:solidFill>
                  <a:schemeClr val="accent3"/>
                </a:solidFill>
                <a:latin typeface="Baskerville Old Face" panose="02020602080505020303" pitchFamily="18" charset="77"/>
                <a:cs typeface="Calibri Light"/>
              </a:rPr>
              <a:t>Agenda</a:t>
            </a:r>
            <a:endParaRPr lang="en-US" dirty="0">
              <a:solidFill>
                <a:schemeClr val="accent3"/>
              </a:solidFill>
              <a:latin typeface="Baskerville Old Face" panose="02020602080505020303" pitchFamily="18" charset="77"/>
            </a:endParaRPr>
          </a:p>
        </p:txBody>
      </p:sp>
      <p:sp>
        <p:nvSpPr>
          <p:cNvPr id="4" name="Text Placeholder 3">
            <a:extLst>
              <a:ext uri="{FF2B5EF4-FFF2-40B4-BE49-F238E27FC236}">
                <a16:creationId xmlns:a16="http://schemas.microsoft.com/office/drawing/2014/main" id="{7090AC0D-F624-B281-1AB5-687E5F6B3291}"/>
              </a:ext>
            </a:extLst>
          </p:cNvPr>
          <p:cNvSpPr>
            <a:spLocks noGrp="1"/>
          </p:cNvSpPr>
          <p:nvPr>
            <p:ph type="body" sz="quarter" idx="13"/>
          </p:nvPr>
        </p:nvSpPr>
        <p:spPr/>
        <p:txBody>
          <a:bodyPr/>
          <a:lstStyle/>
          <a:p>
            <a:r>
              <a:rPr lang="en-US" dirty="0"/>
              <a:t>A</a:t>
            </a:r>
          </a:p>
        </p:txBody>
      </p:sp>
      <p:pic>
        <p:nvPicPr>
          <p:cNvPr id="10" name="Picture 9" descr="Floral leaf accent">
            <a:extLst>
              <a:ext uri="{FF2B5EF4-FFF2-40B4-BE49-F238E27FC236}">
                <a16:creationId xmlns:a16="http://schemas.microsoft.com/office/drawing/2014/main" id="{08A3395B-5659-47E4-8F54-71340961F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41633" flipH="1">
            <a:off x="1654192" y="3058939"/>
            <a:ext cx="1243661" cy="790090"/>
          </a:xfrm>
          <a:prstGeom prst="rect">
            <a:avLst/>
          </a:prstGeom>
        </p:spPr>
      </p:pic>
      <p:pic>
        <p:nvPicPr>
          <p:cNvPr id="1929" name="Picture 1928" descr="Floral leaf accent">
            <a:extLst>
              <a:ext uri="{FF2B5EF4-FFF2-40B4-BE49-F238E27FC236}">
                <a16:creationId xmlns:a16="http://schemas.microsoft.com/office/drawing/2014/main" id="{CF8E7A1B-4724-55CB-6FAD-D8E7562935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7260" y="2342954"/>
            <a:ext cx="1791038" cy="2033695"/>
          </a:xfrm>
          <a:prstGeom prst="rect">
            <a:avLst/>
          </a:prstGeom>
        </p:spPr>
      </p:pic>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p:txBody>
          <a:bodyPr vert="horz" lIns="91440" tIns="45720" rIns="91440" bIns="45720" rtlCol="0" anchor="t">
            <a:normAutofit fontScale="92500"/>
          </a:bodyPr>
          <a:lstStyle/>
          <a:p>
            <a:pPr marL="342900" indent="-342900">
              <a:lnSpc>
                <a:spcPct val="150000"/>
              </a:lnSpc>
              <a:buFont typeface="Arial" panose="020B0604020202020204" pitchFamily="34" charset="0"/>
              <a:buChar char="•"/>
            </a:pPr>
            <a:r>
              <a:rPr lang="en-US" dirty="0">
                <a:latin typeface="Gill Sans Nova Light" panose="020B0302020104020203" pitchFamily="34" charset="0"/>
                <a:cs typeface="Gill Sans Light" panose="020B0302020104020203" pitchFamily="34" charset="-79"/>
              </a:rPr>
              <a:t>Description</a:t>
            </a:r>
            <a:endParaRPr lang="en-US" sz="2400" dirty="0">
              <a:solidFill>
                <a:schemeClr val="accent3"/>
              </a:solidFill>
              <a:latin typeface="Gill Sans Nova Light" panose="020B0302020104020203" pitchFamily="34" charset="0"/>
              <a:cs typeface="Gill Sans Light" panose="020B0302020104020203" pitchFamily="34" charset="-79"/>
            </a:endParaRPr>
          </a:p>
          <a:p>
            <a:pPr marL="342900" indent="-342900">
              <a:lnSpc>
                <a:spcPct val="150000"/>
              </a:lnSpc>
              <a:buFont typeface="Arial" panose="020B0604020202020204" pitchFamily="34" charset="0"/>
              <a:buChar char="•"/>
            </a:pPr>
            <a:r>
              <a:rPr lang="en-US" sz="2400" dirty="0">
                <a:solidFill>
                  <a:schemeClr val="accent3"/>
                </a:solidFill>
                <a:latin typeface="Gill Sans Nova Light" panose="020B0302020104020203" pitchFamily="34" charset="0"/>
                <a:cs typeface="Gill Sans Light" panose="020B0302020104020203" pitchFamily="34" charset="-79"/>
              </a:rPr>
              <a:t>Reference/Links used</a:t>
            </a:r>
          </a:p>
          <a:p>
            <a:pPr marL="342900" indent="-342900">
              <a:lnSpc>
                <a:spcPct val="150000"/>
              </a:lnSpc>
              <a:buFont typeface="Arial" panose="020B0604020202020204" pitchFamily="34" charset="0"/>
              <a:buChar char="•"/>
            </a:pPr>
            <a:r>
              <a:rPr lang="en-US" sz="2400" dirty="0">
                <a:solidFill>
                  <a:schemeClr val="accent3"/>
                </a:solidFill>
                <a:latin typeface="Gill Sans Nova Light" panose="020B0302020104020203" pitchFamily="34" charset="0"/>
                <a:cs typeface="Gill Sans Light" panose="020B0302020104020203" pitchFamily="34" charset="-79"/>
              </a:rPr>
              <a:t>Customization </a:t>
            </a:r>
            <a:r>
              <a:rPr lang="en-US" dirty="0">
                <a:latin typeface="Gill Sans Nova Light" panose="020B0302020104020203" pitchFamily="34" charset="0"/>
                <a:cs typeface="Gill Sans Light" panose="020B0302020104020203" pitchFamily="34" charset="-79"/>
              </a:rPr>
              <a:t>I </a:t>
            </a:r>
            <a:r>
              <a:rPr lang="en-US" sz="2400" dirty="0">
                <a:solidFill>
                  <a:schemeClr val="accent3"/>
                </a:solidFill>
                <a:latin typeface="Gill Sans Nova Light" panose="020B0302020104020203" pitchFamily="34" charset="0"/>
                <a:cs typeface="Gill Sans Light" panose="020B0302020104020203" pitchFamily="34" charset="-79"/>
              </a:rPr>
              <a:t>Made </a:t>
            </a:r>
          </a:p>
          <a:p>
            <a:pPr marL="342900" indent="-342900">
              <a:lnSpc>
                <a:spcPct val="150000"/>
              </a:lnSpc>
              <a:buFont typeface="Arial" panose="020B0604020202020204" pitchFamily="34" charset="0"/>
              <a:buChar char="•"/>
            </a:pPr>
            <a:r>
              <a:rPr lang="en-US" sz="2400" dirty="0">
                <a:solidFill>
                  <a:schemeClr val="accent3"/>
                </a:solidFill>
                <a:latin typeface="Gill Sans Nova Light" panose="020B0302020104020203" pitchFamily="34" charset="0"/>
                <a:cs typeface="Gill Sans Light" panose="020B0302020104020203" pitchFamily="34" charset="-79"/>
              </a:rPr>
              <a:t>List of What </a:t>
            </a:r>
            <a:r>
              <a:rPr lang="en-US" dirty="0">
                <a:latin typeface="Gill Sans Nova Light" panose="020B0302020104020203" pitchFamily="34" charset="0"/>
                <a:cs typeface="Gill Sans Light" panose="020B0302020104020203" pitchFamily="34" charset="-79"/>
              </a:rPr>
              <a:t>I  have learned </a:t>
            </a:r>
          </a:p>
          <a:p>
            <a:pPr marL="342900" indent="-342900">
              <a:lnSpc>
                <a:spcPct val="150000"/>
              </a:lnSpc>
              <a:buFont typeface="Arial" panose="020B0604020202020204" pitchFamily="34" charset="0"/>
              <a:buChar char="•"/>
            </a:pPr>
            <a:r>
              <a:rPr lang="en-US" sz="2400" dirty="0">
                <a:solidFill>
                  <a:schemeClr val="accent3"/>
                </a:solidFill>
                <a:latin typeface="Gill Sans Nova Light" panose="020B0302020104020203" pitchFamily="34" charset="0"/>
                <a:cs typeface="Gill Sans Light" panose="020B0302020104020203" pitchFamily="34" charset="-79"/>
              </a:rPr>
              <a:t>Video Demonst</a:t>
            </a:r>
            <a:r>
              <a:rPr lang="en-US" dirty="0">
                <a:latin typeface="Gill Sans Nova Light" panose="020B0302020104020203" pitchFamily="34" charset="0"/>
                <a:cs typeface="Gill Sans Light" panose="020B0302020104020203" pitchFamily="34" charset="-79"/>
              </a:rPr>
              <a:t>rations</a:t>
            </a:r>
          </a:p>
          <a:p>
            <a:pPr marL="342900" indent="-342900">
              <a:lnSpc>
                <a:spcPct val="150000"/>
              </a:lnSpc>
              <a:buFont typeface="Arial" panose="020B0604020202020204" pitchFamily="34" charset="0"/>
              <a:buChar char="•"/>
            </a:pPr>
            <a:r>
              <a:rPr lang="en-US" sz="2400" dirty="0">
                <a:solidFill>
                  <a:schemeClr val="accent3"/>
                </a:solidFill>
                <a:latin typeface="Gill Sans Nova Light" panose="020B0302020104020203" pitchFamily="34" charset="0"/>
                <a:cs typeface="Gill Sans Light" panose="020B0302020104020203" pitchFamily="34" charset="-79"/>
              </a:rPr>
              <a:t>Screenshots of code </a:t>
            </a:r>
            <a:r>
              <a:rPr lang="en-US" sz="2400" dirty="0" err="1">
                <a:solidFill>
                  <a:schemeClr val="accent3"/>
                </a:solidFill>
                <a:latin typeface="Gill Sans Nova Light" panose="020B0302020104020203" pitchFamily="34" charset="0"/>
                <a:cs typeface="Gill Sans Light" panose="020B0302020104020203" pitchFamily="34" charset="-79"/>
              </a:rPr>
              <a:t>Blocks&amp;comments</a:t>
            </a:r>
            <a:endParaRPr lang="en-US" sz="2400" dirty="0">
              <a:solidFill>
                <a:schemeClr val="accent3"/>
              </a:solidFill>
              <a:latin typeface="Gill Sans Nova Light" panose="020B0302020104020203" pitchFamily="34" charset="0"/>
              <a:cs typeface="Gill Sans Light" panose="020B0302020104020203" pitchFamily="34" charset="-79"/>
            </a:endParaRPr>
          </a:p>
          <a:p>
            <a:endParaRPr lang="en-US" dirty="0">
              <a:solidFill>
                <a:schemeClr val="accent3"/>
              </a:solidFill>
              <a:latin typeface="Gill Sans Nova Light" panose="020B0302020104020203" pitchFamily="34" charset="0"/>
              <a:cs typeface="Calibri"/>
            </a:endParaRPr>
          </a:p>
        </p:txBody>
      </p:sp>
      <p:sp>
        <p:nvSpPr>
          <p:cNvPr id="5" name="Footer Placeholder 4">
            <a:extLst>
              <a:ext uri="{FF2B5EF4-FFF2-40B4-BE49-F238E27FC236}">
                <a16:creationId xmlns:a16="http://schemas.microsoft.com/office/drawing/2014/main" id="{4A947406-5839-A735-732D-5690E6315B9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2884A3-BD82-0FC6-A582-54DD17DBCB4A}"/>
              </a:ext>
            </a:extLst>
          </p:cNvPr>
          <p:cNvSpPr>
            <a:spLocks noGrp="1"/>
          </p:cNvSpPr>
          <p:nvPr>
            <p:ph type="sldNum" sz="quarter" idx="12"/>
          </p:nvPr>
        </p:nvSpPr>
        <p:spPr/>
        <p:txBody>
          <a:bodyPr/>
          <a:lstStyle/>
          <a:p>
            <a:fld id="{294A09A9-5501-47C1-A89A-A340965A2BE2}" type="slidenum">
              <a:rPr lang="en-US" smtClean="0"/>
              <a:t>2</a:t>
            </a:fld>
            <a:endParaRPr lang="en-US" dirty="0"/>
          </a:p>
        </p:txBody>
      </p:sp>
    </p:spTree>
    <p:extLst>
      <p:ext uri="{BB962C8B-B14F-4D97-AF65-F5344CB8AC3E}">
        <p14:creationId xmlns:p14="http://schemas.microsoft.com/office/powerpoint/2010/main" val="185952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48028" y="1253068"/>
            <a:ext cx="8695944" cy="914400"/>
          </a:xfrm>
        </p:spPr>
        <p:txBody>
          <a:bodyPr>
            <a:normAutofit/>
          </a:bodyPr>
          <a:lstStyle/>
          <a:p>
            <a:r>
              <a:rPr lang="en-US" sz="4800" b="1" dirty="0"/>
              <a:t>Description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1"/>
          </p:nvPr>
        </p:nvSpPr>
        <p:spPr>
          <a:xfrm>
            <a:off x="2223516" y="2298095"/>
            <a:ext cx="7744968" cy="2895600"/>
          </a:xfrm>
        </p:spPr>
        <p:txBody>
          <a:bodyPr>
            <a:normAutofit fontScale="92500" lnSpcReduction="10000"/>
          </a:bodyPr>
          <a:lstStyle/>
          <a:p>
            <a:r>
              <a:rPr lang="en-US" sz="2200" i="0" dirty="0">
                <a:solidFill>
                  <a:schemeClr val="bg2">
                    <a:lumMod val="10000"/>
                  </a:schemeClr>
                </a:solidFill>
                <a:effectLst/>
                <a:latin typeface="Bell MT" panose="02020503060305020303" pitchFamily="18" charset="0"/>
                <a:ea typeface="Segoe UI Historic" panose="020B0502040204020203" pitchFamily="34" charset="0"/>
                <a:cs typeface="Segoe UI Historic" panose="020B0502040204020203" pitchFamily="34" charset="0"/>
              </a:rPr>
              <a:t>The Flower Guessing Game is a straightforward interactive Python game in which the player attempts to identify a flower that the computer has randomly selected. In the game, the user is prompted to choose a flower from a list, receive a welcome message, and then select one. After the user's input has been verified, the computer repeats its selection. The game's outcome is shown, letting the user know if their guess was correct or not. After a successful guess, the game offers feedback and a congrats message, allowing for a maximum of three attempts. This project provides a basic introduction to user input validation, randomization, and interactive Python programming</a:t>
            </a:r>
            <a:r>
              <a:rPr lang="en-US" b="0" i="0" dirty="0">
                <a:solidFill>
                  <a:srgbClr val="D1D5DB"/>
                </a:solidFill>
                <a:effectLst/>
                <a:latin typeface="Söhne"/>
              </a:rPr>
              <a:t>..</a:t>
            </a:r>
            <a:endParaRPr lang="en-US" dirty="0"/>
          </a:p>
        </p:txBody>
      </p:sp>
      <p:sp>
        <p:nvSpPr>
          <p:cNvPr id="4" name="Footer Placeholder 3">
            <a:extLst>
              <a:ext uri="{FF2B5EF4-FFF2-40B4-BE49-F238E27FC236}">
                <a16:creationId xmlns:a16="http://schemas.microsoft.com/office/drawing/2014/main" id="{A3609A75-5E9A-C165-5A1D-764F9E96B72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108060B-6C9E-CFFF-55DE-F0D645C094DC}"/>
              </a:ext>
            </a:extLst>
          </p:cNvPr>
          <p:cNvSpPr>
            <a:spLocks noGrp="1"/>
          </p:cNvSpPr>
          <p:nvPr>
            <p:ph type="sldNum" sz="quarter" idx="11"/>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73299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153668" y="3977640"/>
            <a:ext cx="9884664" cy="874776"/>
          </a:xfrm>
        </p:spPr>
        <p:txBody>
          <a:bodyPr>
            <a:noAutofit/>
          </a:bodyPr>
          <a:lstStyle/>
          <a:p>
            <a:r>
              <a:rPr lang="en-US" sz="4800" b="1" dirty="0"/>
              <a:t>Reference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
          </p:nvPr>
        </p:nvSpPr>
        <p:spPr>
          <a:xfrm>
            <a:off x="1153668" y="4852416"/>
            <a:ext cx="9884664" cy="457200"/>
          </a:xfrm>
        </p:spPr>
        <p:txBody>
          <a:bodyPr/>
          <a:lstStyle/>
          <a:p>
            <a:endParaRPr lang="en-US" dirty="0"/>
          </a:p>
          <a:p>
            <a:endParaRPr lang="en-US" dirty="0"/>
          </a:p>
        </p:txBody>
      </p:sp>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4516-A78C-D69C-2051-684BD2AB4940}"/>
              </a:ext>
            </a:extLst>
          </p:cNvPr>
          <p:cNvSpPr>
            <a:spLocks noGrp="1"/>
          </p:cNvSpPr>
          <p:nvPr>
            <p:ph type="title"/>
          </p:nvPr>
        </p:nvSpPr>
        <p:spPr/>
        <p:txBody>
          <a:bodyPr/>
          <a:lstStyle/>
          <a:p>
            <a:r>
              <a:rPr lang="en-US" dirty="0"/>
              <a:t>Reference/Links used </a:t>
            </a:r>
          </a:p>
        </p:txBody>
      </p:sp>
      <p:sp>
        <p:nvSpPr>
          <p:cNvPr id="7" name="Content Placeholder 6">
            <a:extLst>
              <a:ext uri="{FF2B5EF4-FFF2-40B4-BE49-F238E27FC236}">
                <a16:creationId xmlns:a16="http://schemas.microsoft.com/office/drawing/2014/main" id="{911EE9FD-B04C-436F-6139-3567301D44FF}"/>
              </a:ext>
            </a:extLst>
          </p:cNvPr>
          <p:cNvSpPr>
            <a:spLocks noGrp="1"/>
          </p:cNvSpPr>
          <p:nvPr>
            <p:ph idx="1"/>
          </p:nvPr>
        </p:nvSpPr>
        <p:spPr>
          <a:xfrm>
            <a:off x="609600" y="2656114"/>
            <a:ext cx="10972800" cy="3516086"/>
          </a:xfrm>
        </p:spPr>
        <p:txBody>
          <a:bodyPr/>
          <a:lstStyle/>
          <a:p>
            <a:r>
              <a:rPr lang="en-IN" dirty="0">
                <a:hlinkClick r:id="rId2"/>
              </a:rPr>
              <a:t>https://www.youtube.com/watch?v=8ext9G7xspg&amp;t=414s</a:t>
            </a:r>
            <a:r>
              <a:rPr lang="en-IN" dirty="0"/>
              <a:t> – </a:t>
            </a:r>
            <a:r>
              <a:rPr lang="en-IN" dirty="0" err="1"/>
              <a:t>Youtube</a:t>
            </a:r>
            <a:endParaRPr lang="en-IN" dirty="0"/>
          </a:p>
          <a:p>
            <a:r>
              <a:rPr lang="en-IN" dirty="0">
                <a:hlinkClick r:id="rId3"/>
              </a:rPr>
              <a:t>https://www.youtube.com/watch?v=rGo4oBY9_9U</a:t>
            </a:r>
            <a:r>
              <a:rPr lang="en-IN" dirty="0"/>
              <a:t> –</a:t>
            </a:r>
            <a:r>
              <a:rPr lang="en-IN" dirty="0" err="1"/>
              <a:t>Youtube</a:t>
            </a:r>
            <a:endParaRPr lang="en-IN" dirty="0"/>
          </a:p>
          <a:p>
            <a:r>
              <a:rPr lang="en-IN" dirty="0">
                <a:hlinkClick r:id="rId4"/>
              </a:rPr>
              <a:t>https://www.youtube.com/watch?v=AMhFET1yppQ</a:t>
            </a:r>
            <a:r>
              <a:rPr lang="en-IN" dirty="0"/>
              <a:t> –</a:t>
            </a:r>
            <a:r>
              <a:rPr lang="en-IN" dirty="0" err="1"/>
              <a:t>Youtube</a:t>
            </a:r>
            <a:endParaRPr lang="en-IN" dirty="0"/>
          </a:p>
          <a:p>
            <a:r>
              <a:rPr lang="en-IN" dirty="0">
                <a:hlinkClick r:id="rId5"/>
              </a:rPr>
              <a:t>https://www.w3schools.com/python/python_conditions.asp</a:t>
            </a:r>
            <a:r>
              <a:rPr lang="en-IN" dirty="0"/>
              <a:t> -w3schools</a:t>
            </a:r>
          </a:p>
          <a:p>
            <a:endParaRPr lang="en-IN" dirty="0"/>
          </a:p>
        </p:txBody>
      </p:sp>
      <p:sp>
        <p:nvSpPr>
          <p:cNvPr id="4" name="Footer Placeholder 3">
            <a:extLst>
              <a:ext uri="{FF2B5EF4-FFF2-40B4-BE49-F238E27FC236}">
                <a16:creationId xmlns:a16="http://schemas.microsoft.com/office/drawing/2014/main" id="{21D9DF05-D04B-F9CE-FC13-DEDFBD7A950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D56BD15-0727-BBF1-FBD8-0228EA23C767}"/>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941015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CBB780-BF19-B54D-5960-97E91E3BED5B}"/>
              </a:ext>
            </a:extLst>
          </p:cNvPr>
          <p:cNvSpPr>
            <a:spLocks noGrp="1"/>
          </p:cNvSpPr>
          <p:nvPr>
            <p:ph type="title"/>
          </p:nvPr>
        </p:nvSpPr>
        <p:spPr/>
        <p:txBody>
          <a:bodyPr>
            <a:noAutofit/>
          </a:bodyPr>
          <a:lstStyle/>
          <a:p>
            <a:r>
              <a:rPr lang="en-IN" sz="4800" b="1" dirty="0"/>
              <a:t>Points on Customization I Made</a:t>
            </a:r>
          </a:p>
        </p:txBody>
      </p:sp>
      <p:sp>
        <p:nvSpPr>
          <p:cNvPr id="4" name="Footer Placeholder 3">
            <a:extLst>
              <a:ext uri="{FF2B5EF4-FFF2-40B4-BE49-F238E27FC236}">
                <a16:creationId xmlns:a16="http://schemas.microsoft.com/office/drawing/2014/main" id="{82B79046-4142-0928-4586-0B0911E939ED}"/>
              </a:ext>
            </a:extLst>
          </p:cNvPr>
          <p:cNvSpPr>
            <a:spLocks noGrp="1"/>
          </p:cNvSpPr>
          <p:nvPr>
            <p:ph type="ftr" sz="quarter" idx="4294967295"/>
          </p:nvPr>
        </p:nvSpPr>
        <p:spPr>
          <a:xfrm>
            <a:off x="0" y="6356350"/>
            <a:ext cx="4114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8A1DA15-4A6B-2ECC-7EA5-86F128AEF1E4}"/>
              </a:ext>
            </a:extLst>
          </p:cNvPr>
          <p:cNvSpPr>
            <a:spLocks noGrp="1"/>
          </p:cNvSpPr>
          <p:nvPr>
            <p:ph type="sldNum" sz="quarter" idx="4294967295"/>
          </p:nvPr>
        </p:nvSpPr>
        <p:spPr>
          <a:xfrm>
            <a:off x="9448800" y="6356350"/>
            <a:ext cx="2743200" cy="365125"/>
          </a:xfrm>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76982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712D-83C9-7B91-F708-5D07E4C2815D}"/>
              </a:ext>
            </a:extLst>
          </p:cNvPr>
          <p:cNvSpPr>
            <a:spLocks noGrp="1"/>
          </p:cNvSpPr>
          <p:nvPr>
            <p:ph type="title"/>
          </p:nvPr>
        </p:nvSpPr>
        <p:spPr/>
        <p:txBody>
          <a:bodyPr/>
          <a:lstStyle/>
          <a:p>
            <a:r>
              <a:rPr lang="en-US" dirty="0"/>
              <a:t>Points on Customization I Made</a:t>
            </a:r>
          </a:p>
        </p:txBody>
      </p:sp>
      <p:sp>
        <p:nvSpPr>
          <p:cNvPr id="4" name="Footer Placeholder 3">
            <a:extLst>
              <a:ext uri="{FF2B5EF4-FFF2-40B4-BE49-F238E27FC236}">
                <a16:creationId xmlns:a16="http://schemas.microsoft.com/office/drawing/2014/main" id="{00F8B86A-A576-98F0-BAD4-3F0C0919C5C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9143C50-6937-DD3E-B402-4ABB2469E63E}"/>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7" name="Content Placeholder 6">
            <a:extLst>
              <a:ext uri="{FF2B5EF4-FFF2-40B4-BE49-F238E27FC236}">
                <a16:creationId xmlns:a16="http://schemas.microsoft.com/office/drawing/2014/main" id="{53E9E6A1-3501-9F68-8EC8-9155887434AE}"/>
              </a:ext>
            </a:extLst>
          </p:cNvPr>
          <p:cNvSpPr>
            <a:spLocks noGrp="1"/>
          </p:cNvSpPr>
          <p:nvPr>
            <p:ph idx="1"/>
          </p:nvPr>
        </p:nvSpPr>
        <p:spPr>
          <a:xfrm>
            <a:off x="722811" y="1784350"/>
            <a:ext cx="10972800" cy="4572000"/>
          </a:xfrm>
        </p:spPr>
        <p:txBody>
          <a:bodyPr>
            <a:normAutofit lnSpcReduction="10000"/>
          </a:bodyPr>
          <a:lstStyle/>
          <a:p>
            <a:r>
              <a:rPr lang="en-US" sz="2000" b="1" u="sng" dirty="0">
                <a:solidFill>
                  <a:srgbClr val="FF0000"/>
                </a:solidFill>
                <a:latin typeface="Bell MT" panose="02020503060305020303" pitchFamily="18" charset="0"/>
              </a:rPr>
              <a:t>Name of the Game and Data Variations-</a:t>
            </a:r>
            <a:r>
              <a:rPr lang="en-US" sz="2000" b="1" dirty="0">
                <a:latin typeface="Bell MT" panose="02020503060305020303" pitchFamily="18" charset="0"/>
              </a:rPr>
              <a:t> Changed number guessing game to flower Guessing game.</a:t>
            </a:r>
          </a:p>
          <a:p>
            <a:pPr marL="0" indent="0">
              <a:buNone/>
            </a:pPr>
            <a:endParaRPr lang="en-US" sz="2000" b="1" dirty="0">
              <a:latin typeface="Bell MT" panose="02020503060305020303" pitchFamily="18" charset="0"/>
            </a:endParaRPr>
          </a:p>
          <a:p>
            <a:r>
              <a:rPr lang="en-US" sz="2000" b="1" u="sng" dirty="0">
                <a:solidFill>
                  <a:srgbClr val="FF0000"/>
                </a:solidFill>
                <a:latin typeface="Bell MT" panose="02020503060305020303" pitchFamily="18" charset="0"/>
              </a:rPr>
              <a:t>Function Definitions  -</a:t>
            </a:r>
            <a:r>
              <a:rPr lang="en-US" sz="2000" b="1" dirty="0">
                <a:latin typeface="Bell MT" panose="02020503060305020303" pitchFamily="18" charset="0"/>
              </a:rPr>
              <a:t>This code  introduces several functions (`</a:t>
            </a:r>
            <a:r>
              <a:rPr lang="en-US" sz="2000" b="1" dirty="0" err="1">
                <a:latin typeface="Bell MT" panose="02020503060305020303" pitchFamily="18" charset="0"/>
              </a:rPr>
              <a:t>togetwelcomemessage</a:t>
            </a:r>
            <a:r>
              <a:rPr lang="en-US" sz="2000" b="1" dirty="0">
                <a:latin typeface="Bell MT" panose="02020503060305020303" pitchFamily="18" charset="0"/>
              </a:rPr>
              <a:t>`, `</a:t>
            </a:r>
            <a:r>
              <a:rPr lang="en-US" sz="2000" b="1" dirty="0" err="1">
                <a:latin typeface="Bell MT" panose="02020503060305020303" pitchFamily="18" charset="0"/>
              </a:rPr>
              <a:t>togetuserchoice</a:t>
            </a:r>
            <a:r>
              <a:rPr lang="en-US" sz="2000" b="1" dirty="0">
                <a:latin typeface="Bell MT" panose="02020503060305020303" pitchFamily="18" charset="0"/>
              </a:rPr>
              <a:t>`, `</a:t>
            </a:r>
            <a:r>
              <a:rPr lang="en-US" sz="2000" b="1" dirty="0" err="1">
                <a:latin typeface="Bell MT" panose="02020503060305020303" pitchFamily="18" charset="0"/>
              </a:rPr>
              <a:t>togetcomputerchoice</a:t>
            </a:r>
            <a:r>
              <a:rPr lang="en-US" sz="2000" b="1" dirty="0">
                <a:latin typeface="Bell MT" panose="02020503060305020303" pitchFamily="18" charset="0"/>
              </a:rPr>
              <a:t>`, `</a:t>
            </a:r>
            <a:r>
              <a:rPr lang="en-US" sz="2000" b="1" dirty="0" err="1">
                <a:latin typeface="Bell MT" panose="02020503060305020303" pitchFamily="18" charset="0"/>
              </a:rPr>
              <a:t>togetdisplayresult</a:t>
            </a:r>
            <a:r>
              <a:rPr lang="en-US" sz="2000" b="1" dirty="0">
                <a:latin typeface="Bell MT" panose="02020503060305020303" pitchFamily="18" charset="0"/>
              </a:rPr>
              <a:t>`, and `</a:t>
            </a:r>
            <a:r>
              <a:rPr lang="en-US" sz="2000" b="1" dirty="0" err="1">
                <a:latin typeface="Bell MT" panose="02020503060305020303" pitchFamily="18" charset="0"/>
              </a:rPr>
              <a:t>flowerguessinggame</a:t>
            </a:r>
            <a:r>
              <a:rPr lang="en-US" sz="2000" b="1" dirty="0">
                <a:latin typeface="Bell MT" panose="02020503060305020303" pitchFamily="18" charset="0"/>
              </a:rPr>
              <a:t>`). This modularizes the code, making it more organized and easier to maintain.</a:t>
            </a:r>
          </a:p>
          <a:p>
            <a:pPr marL="0" indent="0">
              <a:buNone/>
            </a:pPr>
            <a:endParaRPr lang="en-US" sz="2000" b="1" dirty="0">
              <a:latin typeface="Bell MT" panose="02020503060305020303" pitchFamily="18" charset="0"/>
            </a:endParaRPr>
          </a:p>
          <a:p>
            <a:pPr algn="ctr">
              <a:lnSpc>
                <a:spcPct val="107000"/>
              </a:lnSpc>
              <a:spcAft>
                <a:spcPts val="800"/>
              </a:spcAft>
            </a:pP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User Input Validation - </a:t>
            </a:r>
            <a:r>
              <a:rPr lang="en-US" sz="2000" b="1" dirty="0">
                <a:latin typeface="Bell MT" panose="02020503060305020303" pitchFamily="18" charset="0"/>
              </a:rPr>
              <a:t>This code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a:t>
            </a:r>
            <a:r>
              <a:rPr lang="en-IN" sz="2000" b="1" kern="0" dirty="0" err="1">
                <a:effectLst/>
                <a:latin typeface="Bell MT" panose="02020503060305020303" pitchFamily="18" charset="0"/>
                <a:ea typeface="Times New Roman" panose="02020603050405020304" pitchFamily="18" charset="0"/>
                <a:cs typeface="Arial" panose="020B0604020202020204" pitchFamily="34" charset="0"/>
              </a:rPr>
              <a:t>togetuserchoice</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function), a `while True` loop is used for continuous input until a valid choice is provided. It provides feedback for an invalid choice, making the game more user-friendly.</a:t>
            </a:r>
          </a:p>
          <a:p>
            <a:pPr algn="ctr">
              <a:lnSpc>
                <a:spcPct val="107000"/>
              </a:lnSpc>
              <a:spcAft>
                <a:spcPts val="800"/>
              </a:spcAft>
            </a:pP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Maximum Attempts and Loop Control- </a:t>
            </a:r>
            <a:r>
              <a:rPr lang="en-US" sz="2000" b="1" dirty="0">
                <a:latin typeface="Bell MT" panose="02020503060305020303" pitchFamily="18" charset="0"/>
              </a:rPr>
              <a:t>This code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includes a `for` loop with a set number of maximum attempts </a:t>
            </a:r>
            <a:r>
              <a:rPr lang="en-IN" sz="2000" b="1" kern="0" dirty="0">
                <a:latin typeface="Bell MT" panose="02020503060305020303" pitchFamily="18" charset="0"/>
                <a:ea typeface="Times New Roman" panose="02020603050405020304" pitchFamily="18" charset="0"/>
                <a:cs typeface="Arial" panose="020B0604020202020204" pitchFamily="34" charset="0"/>
              </a:rPr>
              <a:t>( which is 3  I had given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in the `</a:t>
            </a:r>
            <a:r>
              <a:rPr lang="en-IN" sz="2000" b="1" kern="0" dirty="0" err="1">
                <a:effectLst/>
                <a:latin typeface="Bell MT" panose="02020503060305020303" pitchFamily="18" charset="0"/>
                <a:ea typeface="Times New Roman" panose="02020603050405020304" pitchFamily="18" charset="0"/>
                <a:cs typeface="Arial" panose="020B0604020202020204" pitchFamily="34" charset="0"/>
              </a:rPr>
              <a:t>flowerguessinggame</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function. It </a:t>
            </a:r>
            <a:r>
              <a:rPr lang="en-IN" sz="2000" b="1" kern="0" dirty="0">
                <a:latin typeface="Bell MT" panose="02020503060305020303" pitchFamily="18" charset="0"/>
                <a:ea typeface="Times New Roman" panose="02020603050405020304" pitchFamily="18" charset="0"/>
                <a:cs typeface="Arial" panose="020B0604020202020204" pitchFamily="34" charset="0"/>
              </a:rPr>
              <a:t>shows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simple way to manage the number of attempts.</a:t>
            </a:r>
          </a:p>
          <a:p>
            <a:pPr algn="ctr">
              <a:lnSpc>
                <a:spcPct val="107000"/>
              </a:lnSpc>
              <a:spcAft>
                <a:spcPts val="800"/>
              </a:spcAft>
            </a:pPr>
            <a:endParaRPr lang="en-IN" sz="2000" b="1" kern="100" dirty="0">
              <a:effectLst/>
              <a:latin typeface="Bell MT" panose="02020503060305020303"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71201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itle 76">
            <a:extLst>
              <a:ext uri="{FF2B5EF4-FFF2-40B4-BE49-F238E27FC236}">
                <a16:creationId xmlns:a16="http://schemas.microsoft.com/office/drawing/2014/main" id="{D9A0AA8E-BE3B-E949-89DB-0208EE4A67DD}"/>
              </a:ext>
            </a:extLst>
          </p:cNvPr>
          <p:cNvSpPr>
            <a:spLocks noGrp="1"/>
          </p:cNvSpPr>
          <p:nvPr>
            <p:ph type="title"/>
          </p:nvPr>
        </p:nvSpPr>
        <p:spPr/>
        <p:txBody>
          <a:bodyPr/>
          <a:lstStyle/>
          <a:p>
            <a:r>
              <a:rPr lang="en-US" dirty="0"/>
              <a:t>Points on Customization I Made</a:t>
            </a:r>
          </a:p>
        </p:txBody>
      </p:sp>
      <p:sp>
        <p:nvSpPr>
          <p:cNvPr id="4" name="Footer Placeholder 3">
            <a:extLst>
              <a:ext uri="{FF2B5EF4-FFF2-40B4-BE49-F238E27FC236}">
                <a16:creationId xmlns:a16="http://schemas.microsoft.com/office/drawing/2014/main" id="{F81227D3-F964-8FCA-9C7D-F5B249A2AAA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753343-82B8-838D-9717-1489C689634C}"/>
              </a:ext>
            </a:extLst>
          </p:cNvPr>
          <p:cNvSpPr>
            <a:spLocks noGrp="1"/>
          </p:cNvSpPr>
          <p:nvPr>
            <p:ph type="sldNum" sz="quarter" idx="11"/>
          </p:nvPr>
        </p:nvSpPr>
        <p:spPr/>
        <p:txBody>
          <a:bodyPr/>
          <a:lstStyle/>
          <a:p>
            <a:fld id="{294A09A9-5501-47C1-A89A-A340965A2BE2}" type="slidenum">
              <a:rPr lang="en-US" smtClean="0"/>
              <a:pPr/>
              <a:t>8</a:t>
            </a:fld>
            <a:endParaRPr lang="en-US" dirty="0"/>
          </a:p>
        </p:txBody>
      </p:sp>
      <p:sp>
        <p:nvSpPr>
          <p:cNvPr id="21" name="Text Placeholder 20">
            <a:extLst>
              <a:ext uri="{FF2B5EF4-FFF2-40B4-BE49-F238E27FC236}">
                <a16:creationId xmlns:a16="http://schemas.microsoft.com/office/drawing/2014/main" id="{126B3CE3-4128-8F8E-0760-8B64348682F5}"/>
              </a:ext>
            </a:extLst>
          </p:cNvPr>
          <p:cNvSpPr>
            <a:spLocks noGrp="1"/>
          </p:cNvSpPr>
          <p:nvPr>
            <p:ph type="body" sz="quarter" idx="4294967295"/>
          </p:nvPr>
        </p:nvSpPr>
        <p:spPr>
          <a:xfrm>
            <a:off x="0" y="3946525"/>
            <a:ext cx="2195513" cy="355600"/>
          </a:xfrm>
        </p:spPr>
        <p:txBody>
          <a:bodyPr>
            <a:normAutofit fontScale="85000" lnSpcReduction="20000"/>
          </a:bodyPr>
          <a:lstStyle/>
          <a:p>
            <a:endParaRPr lang="en-US" dirty="0"/>
          </a:p>
          <a:p>
            <a:endParaRPr lang="en-US" dirty="0"/>
          </a:p>
        </p:txBody>
      </p:sp>
      <p:sp>
        <p:nvSpPr>
          <p:cNvPr id="22" name="Text Placeholder 21">
            <a:extLst>
              <a:ext uri="{FF2B5EF4-FFF2-40B4-BE49-F238E27FC236}">
                <a16:creationId xmlns:a16="http://schemas.microsoft.com/office/drawing/2014/main" id="{B8A775F3-D483-728E-181B-869ED9CBDF2F}"/>
              </a:ext>
            </a:extLst>
          </p:cNvPr>
          <p:cNvSpPr>
            <a:spLocks noGrp="1"/>
          </p:cNvSpPr>
          <p:nvPr>
            <p:ph type="body" sz="quarter" idx="4294967295"/>
          </p:nvPr>
        </p:nvSpPr>
        <p:spPr>
          <a:xfrm>
            <a:off x="0" y="4306888"/>
            <a:ext cx="2193925" cy="274637"/>
          </a:xfrm>
        </p:spPr>
        <p:txBody>
          <a:bodyPr>
            <a:normAutofit fontScale="55000" lnSpcReduction="20000"/>
          </a:bodyPr>
          <a:lstStyle/>
          <a:p>
            <a:pPr marL="0" indent="0">
              <a:buNone/>
            </a:pPr>
            <a:endParaRPr lang="en-US" dirty="0"/>
          </a:p>
          <a:p>
            <a:pPr marL="0" indent="0">
              <a:buNone/>
            </a:pPr>
            <a:endParaRPr lang="en-US" dirty="0"/>
          </a:p>
        </p:txBody>
      </p:sp>
      <p:sp>
        <p:nvSpPr>
          <p:cNvPr id="31" name="Text Placeholder 30">
            <a:extLst>
              <a:ext uri="{FF2B5EF4-FFF2-40B4-BE49-F238E27FC236}">
                <a16:creationId xmlns:a16="http://schemas.microsoft.com/office/drawing/2014/main" id="{53D0BAA8-6F92-D5A9-9FA2-9533E81A8105}"/>
              </a:ext>
            </a:extLst>
          </p:cNvPr>
          <p:cNvSpPr>
            <a:spLocks noGrp="1"/>
          </p:cNvSpPr>
          <p:nvPr>
            <p:ph type="body" sz="quarter" idx="4294967295"/>
          </p:nvPr>
        </p:nvSpPr>
        <p:spPr>
          <a:xfrm>
            <a:off x="9996488" y="3946525"/>
            <a:ext cx="2195512" cy="355600"/>
          </a:xfrm>
        </p:spPr>
        <p:txBody>
          <a:bodyPr>
            <a:normAutofit fontScale="85000" lnSpcReduction="20000"/>
          </a:bodyPr>
          <a:lstStyle/>
          <a:p>
            <a:pPr marL="0" indent="0">
              <a:buNone/>
            </a:pPr>
            <a:endParaRPr lang="en-US" dirty="0"/>
          </a:p>
          <a:p>
            <a:pPr marL="0" indent="0">
              <a:buNone/>
            </a:pPr>
            <a:endParaRPr lang="en-US" dirty="0"/>
          </a:p>
        </p:txBody>
      </p:sp>
      <p:sp>
        <p:nvSpPr>
          <p:cNvPr id="17" name="Content Placeholder 16">
            <a:extLst>
              <a:ext uri="{FF2B5EF4-FFF2-40B4-BE49-F238E27FC236}">
                <a16:creationId xmlns:a16="http://schemas.microsoft.com/office/drawing/2014/main" id="{758D47B1-5A94-3BE3-A477-E1D3689B4039}"/>
              </a:ext>
            </a:extLst>
          </p:cNvPr>
          <p:cNvSpPr>
            <a:spLocks noGrp="1"/>
          </p:cNvSpPr>
          <p:nvPr>
            <p:ph idx="1"/>
          </p:nvPr>
        </p:nvSpPr>
        <p:spPr>
          <a:xfrm>
            <a:off x="240793" y="1600199"/>
            <a:ext cx="11710415" cy="5121275"/>
          </a:xfrm>
        </p:spPr>
        <p:txBody>
          <a:bodyPr/>
          <a:lstStyle/>
          <a:p>
            <a:pPr algn="ctr">
              <a:lnSpc>
                <a:spcPct val="107000"/>
              </a:lnSpc>
              <a:spcAft>
                <a:spcPts val="800"/>
              </a:spcAft>
            </a:pP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a:t>
            </a: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Feedback and Results - </a:t>
            </a:r>
            <a:r>
              <a:rPr lang="en-US" sz="2000" b="1" dirty="0">
                <a:latin typeface="Bell MT" panose="02020503060305020303" pitchFamily="18" charset="0"/>
              </a:rPr>
              <a:t>This code</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includes a feedback message indicating the number of attempts remaining and informs the user if they have won or lost. It also displays the correct answer if the user exhausts all attempts</a:t>
            </a:r>
            <a:r>
              <a:rPr lang="en-IN" sz="2000" b="1" kern="0" dirty="0">
                <a:latin typeface="Bell MT" panose="02020503060305020303" pitchFamily="18" charset="0"/>
                <a:ea typeface="Times New Roman" panose="02020603050405020304" pitchFamily="18" charset="0"/>
                <a:cs typeface="Arial" panose="020B0604020202020204" pitchFamily="34" charset="0"/>
              </a:rPr>
              <a:t>.</a:t>
            </a:r>
          </a:p>
          <a:p>
            <a:pPr algn="ctr">
              <a:lnSpc>
                <a:spcPct val="107000"/>
              </a:lnSpc>
              <a:spcAft>
                <a:spcPts val="800"/>
              </a:spcAft>
            </a:pPr>
            <a:r>
              <a:rPr lang="en-IN" sz="2000" b="1" kern="0" dirty="0">
                <a:effectLst/>
                <a:latin typeface="Bell MT" panose="02020503060305020303" pitchFamily="18" charset="0"/>
                <a:ea typeface="Times New Roman" panose="02020603050405020304" pitchFamily="18" charset="0"/>
                <a:cs typeface="Arial" panose="020B0604020202020204" pitchFamily="34" charset="0"/>
              </a:rPr>
              <a:t> </a:t>
            </a: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Importing Modules- </a:t>
            </a:r>
            <a:r>
              <a:rPr lang="en-US" sz="2000" b="1" dirty="0">
                <a:latin typeface="Bell MT" panose="02020503060305020303" pitchFamily="18" charset="0"/>
              </a:rPr>
              <a:t>This code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explicitly imports the `random` module at the beginning. </a:t>
            </a:r>
          </a:p>
          <a:p>
            <a:pPr algn="ctr">
              <a:lnSpc>
                <a:spcPct val="107000"/>
              </a:lnSpc>
              <a:spcAft>
                <a:spcPts val="800"/>
              </a:spcAft>
            </a:pP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Thank You Message- </a:t>
            </a:r>
            <a:r>
              <a:rPr lang="en-US" sz="2000" b="1" dirty="0">
                <a:latin typeface="Bell MT" panose="02020503060305020303" pitchFamily="18" charset="0"/>
              </a:rPr>
              <a:t>This code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includes a "Thank you for playing! Come again!" message at the end, adding a polite closure to the game.</a:t>
            </a:r>
            <a:endParaRPr lang="en-IN" sz="2000" b="1" kern="100" dirty="0">
              <a:latin typeface="Bell MT" panose="02020503060305020303"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2000" b="1" u="sng" kern="0" dirty="0">
                <a:solidFill>
                  <a:srgbClr val="FF0000"/>
                </a:solidFill>
                <a:effectLst/>
                <a:latin typeface="Bell MT" panose="02020503060305020303" pitchFamily="18" charset="0"/>
                <a:ea typeface="Times New Roman" panose="02020603050405020304" pitchFamily="18" charset="0"/>
                <a:cs typeface="Arial" panose="020B0604020202020204" pitchFamily="34" charset="0"/>
              </a:rPr>
              <a:t>Structural Changes- </a:t>
            </a:r>
            <a:r>
              <a:rPr lang="en-US" sz="2000" b="1" dirty="0">
                <a:latin typeface="Bell MT" panose="02020503060305020303" pitchFamily="18" charset="0"/>
              </a:rPr>
              <a:t>This code </a:t>
            </a:r>
            <a:r>
              <a:rPr lang="en-IN" sz="2000" b="1" kern="0" dirty="0">
                <a:effectLst/>
                <a:latin typeface="Bell MT" panose="02020503060305020303" pitchFamily="18" charset="0"/>
                <a:ea typeface="Times New Roman" panose="02020603050405020304" pitchFamily="18" charset="0"/>
                <a:cs typeface="Arial" panose="020B0604020202020204" pitchFamily="34" charset="0"/>
              </a:rPr>
              <a:t>separates the main logic into functions, improving code readability and maintainability</a:t>
            </a:r>
            <a:r>
              <a:rPr lang="en-IN" sz="2000" b="1" kern="0" dirty="0">
                <a:latin typeface="Bell MT" panose="02020503060305020303" pitchFamily="18" charset="0"/>
                <a:ea typeface="Times New Roman" panose="02020603050405020304" pitchFamily="18" charset="0"/>
                <a:cs typeface="Arial" panose="020B0604020202020204" pitchFamily="34" charset="0"/>
              </a:rPr>
              <a:t>.</a:t>
            </a:r>
          </a:p>
          <a:p>
            <a:pPr algn="ctr">
              <a:lnSpc>
                <a:spcPct val="107000"/>
              </a:lnSpc>
              <a:spcAft>
                <a:spcPts val="800"/>
              </a:spcAft>
            </a:pPr>
            <a:r>
              <a:rPr lang="en-IN" sz="2000" b="1" u="sng" kern="0" dirty="0">
                <a:solidFill>
                  <a:srgbClr val="FF0000"/>
                </a:solidFill>
                <a:effectLst/>
                <a:latin typeface="Bell MT" panose="02020503060305020303" pitchFamily="18" charset="0"/>
                <a:ea typeface="Calibri" panose="020F0502020204030204" pitchFamily="34" charset="0"/>
                <a:cs typeface="Arial" panose="020B0604020202020204" pitchFamily="34" charset="0"/>
              </a:rPr>
              <a:t>Variable </a:t>
            </a:r>
            <a:r>
              <a:rPr lang="en-IN" sz="2000" b="1" u="sng" kern="0" dirty="0">
                <a:solidFill>
                  <a:srgbClr val="FF0000"/>
                </a:solidFill>
                <a:latin typeface="Bell MT" panose="02020503060305020303" pitchFamily="18" charset="0"/>
                <a:ea typeface="Calibri" panose="020F0502020204030204" pitchFamily="34" charset="0"/>
                <a:cs typeface="Arial" panose="020B0604020202020204" pitchFamily="34" charset="0"/>
              </a:rPr>
              <a:t>Names- </a:t>
            </a:r>
            <a:r>
              <a:rPr lang="en-IN" sz="2000" b="1" kern="0" dirty="0">
                <a:latin typeface="Bell MT" panose="02020503060305020303" pitchFamily="18" charset="0"/>
                <a:ea typeface="Calibri" panose="020F0502020204030204" pitchFamily="34" charset="0"/>
                <a:cs typeface="Arial" panose="020B0604020202020204" pitchFamily="34" charset="0"/>
              </a:rPr>
              <a:t>I have changed each  variable name according to the function of the code blocks.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76839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2F5-EABC-D00F-98A4-3A1BB0B5BFA7}"/>
              </a:ext>
            </a:extLst>
          </p:cNvPr>
          <p:cNvSpPr>
            <a:spLocks noGrp="1"/>
          </p:cNvSpPr>
          <p:nvPr>
            <p:ph type="title"/>
          </p:nvPr>
        </p:nvSpPr>
        <p:spPr>
          <a:xfrm>
            <a:off x="1153668" y="3884021"/>
            <a:ext cx="9884664" cy="1036155"/>
          </a:xfrm>
        </p:spPr>
        <p:txBody>
          <a:bodyPr/>
          <a:lstStyle/>
          <a:p>
            <a:r>
              <a:rPr lang="en-IN" b="1" u="none" strike="noStrike" dirty="0">
                <a:effectLst/>
                <a:latin typeface="+mj-lt"/>
                <a:ea typeface="Arial" panose="020B0604020202020204" pitchFamily="34" charset="0"/>
              </a:rPr>
              <a:t>List of what </a:t>
            </a:r>
            <a:r>
              <a:rPr lang="en-IN" b="1" dirty="0">
                <a:latin typeface="+mj-lt"/>
                <a:ea typeface="Arial" panose="020B0604020202020204" pitchFamily="34" charset="0"/>
              </a:rPr>
              <a:t>I </a:t>
            </a:r>
            <a:r>
              <a:rPr lang="en-IN" b="1" u="none" strike="noStrike" dirty="0">
                <a:effectLst/>
                <a:latin typeface="+mj-lt"/>
                <a:ea typeface="Arial" panose="020B0604020202020204" pitchFamily="34" charset="0"/>
              </a:rPr>
              <a:t>have learnt doing this project</a:t>
            </a:r>
            <a:endParaRPr lang="en-IN" dirty="0"/>
          </a:p>
        </p:txBody>
      </p:sp>
    </p:spTree>
    <p:extLst>
      <p:ext uri="{BB962C8B-B14F-4D97-AF65-F5344CB8AC3E}">
        <p14:creationId xmlns:p14="http://schemas.microsoft.com/office/powerpoint/2010/main" val="2509753228"/>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B2F3B-6257-41BB-8B64-5AC7494F274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4EFF02-EA18-493C-972D-813DB244CB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{34FAA71B-F1BE-4ED0-A954-7E4670F1E5B4}tf56410444_win32</Template>
  <TotalTime>213</TotalTime>
  <Words>912</Words>
  <Application>Microsoft Office PowerPoint</Application>
  <PresentationFormat>Widescreen</PresentationFormat>
  <Paragraphs>82</Paragraphs>
  <Slides>19</Slides>
  <Notes>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Arial</vt:lpstr>
      <vt:lpstr>Baskerville</vt:lpstr>
      <vt:lpstr>Baskerville Old Face</vt:lpstr>
      <vt:lpstr>Bell MT</vt:lpstr>
      <vt:lpstr>Calibri</vt:lpstr>
      <vt:lpstr>Centaur</vt:lpstr>
      <vt:lpstr>Gill Sans Light</vt:lpstr>
      <vt:lpstr>Gill Sans Nova</vt:lpstr>
      <vt:lpstr>Gill Sans Nova Light</vt:lpstr>
      <vt:lpstr>Sitka Subheading Semibold</vt:lpstr>
      <vt:lpstr>Söhne</vt:lpstr>
      <vt:lpstr>Wingdings</vt:lpstr>
      <vt:lpstr>Office Theme</vt:lpstr>
      <vt:lpstr>Flower Guessing Game</vt:lpstr>
      <vt:lpstr>Agenda</vt:lpstr>
      <vt:lpstr>Description</vt:lpstr>
      <vt:lpstr>Reference</vt:lpstr>
      <vt:lpstr>Reference/Links used </vt:lpstr>
      <vt:lpstr>Points on Customization I Made</vt:lpstr>
      <vt:lpstr>Points on Customization I Made</vt:lpstr>
      <vt:lpstr>Points on Customization I Made</vt:lpstr>
      <vt:lpstr>List of what I have learnt doing this project</vt:lpstr>
      <vt:lpstr>List of what I have learnt doing this project  </vt:lpstr>
      <vt:lpstr>List of what I have learnt doing this project</vt:lpstr>
      <vt:lpstr>ScreenRecording </vt:lpstr>
      <vt:lpstr>PowerPoint Presentation</vt:lpstr>
      <vt:lpstr>Screenshots </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Flower Guessing Game</dc:title>
  <dc:creator>pinky nelson</dc:creator>
  <cp:lastModifiedBy>pinky nelson</cp:lastModifiedBy>
  <cp:revision>20</cp:revision>
  <dcterms:created xsi:type="dcterms:W3CDTF">2023-12-12T08:26:47Z</dcterms:created>
  <dcterms:modified xsi:type="dcterms:W3CDTF">2023-12-13T05:40:30Z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